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9" r:id="rId2"/>
    <p:sldId id="325" r:id="rId3"/>
    <p:sldId id="316" r:id="rId4"/>
    <p:sldId id="317" r:id="rId5"/>
    <p:sldId id="287" r:id="rId6"/>
    <p:sldId id="318" r:id="rId7"/>
    <p:sldId id="290" r:id="rId8"/>
    <p:sldId id="322" r:id="rId9"/>
    <p:sldId id="313" r:id="rId10"/>
    <p:sldId id="293" r:id="rId11"/>
    <p:sldId id="319" r:id="rId12"/>
    <p:sldId id="314" r:id="rId13"/>
    <p:sldId id="298" r:id="rId14"/>
    <p:sldId id="299" r:id="rId15"/>
    <p:sldId id="326" r:id="rId16"/>
    <p:sldId id="300" r:id="rId17"/>
    <p:sldId id="302" r:id="rId18"/>
    <p:sldId id="321" r:id="rId19"/>
    <p:sldId id="308" r:id="rId20"/>
    <p:sldId id="320" r:id="rId21"/>
    <p:sldId id="324" r:id="rId22"/>
    <p:sldId id="30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  <a:srgbClr val="339933"/>
    <a:srgbClr val="FF0000"/>
    <a:srgbClr val="FFFF00"/>
    <a:srgbClr val="0099CC"/>
    <a:srgbClr val="990000"/>
    <a:srgbClr val="1D3C79"/>
    <a:srgbClr val="66669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3" autoAdjust="0"/>
    <p:restoredTop sz="85357" autoAdjust="0"/>
  </p:normalViewPr>
  <p:slideViewPr>
    <p:cSldViewPr>
      <p:cViewPr>
        <p:scale>
          <a:sx n="140" d="100"/>
          <a:sy n="140" d="100"/>
        </p:scale>
        <p:origin x="-16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7CC827-6536-4A09-B219-39EB11687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5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03FCFB-547A-4DD8-8926-26E59ADA6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4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96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8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36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23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7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7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47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9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Elephants are widely </a:t>
            </a:r>
            <a:r>
              <a:rPr lang="en-US" dirty="0" smtClean="0"/>
              <a:t>distributed systems with diverse usage patterns depending on </a:t>
            </a:r>
            <a:r>
              <a:rPr lang="en-US" dirty="0" smtClean="0"/>
              <a:t>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3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8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7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8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2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5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FCFB-547A-4DD8-8926-26E59ADA6A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6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657600"/>
            <a:ext cx="6400800" cy="20129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101850"/>
            <a:ext cx="8418513" cy="641350"/>
          </a:xfrm>
        </p:spPr>
        <p:txBody>
          <a:bodyPr anchor="b">
            <a:spAutoFit/>
          </a:bodyPr>
          <a:lstStyle>
            <a:lvl1pPr algn="ctr">
              <a:defRPr sz="360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blackGray">
          <a:xfrm>
            <a:off x="0" y="6492240"/>
            <a:ext cx="9144000" cy="346972"/>
          </a:xfrm>
          <a:prstGeom prst="rect">
            <a:avLst/>
          </a:prstGeom>
          <a:solidFill>
            <a:srgbClr val="666699"/>
          </a:solidFill>
          <a:ln w="1905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4959458" y="6477000"/>
            <a:ext cx="4184542" cy="3387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>http://aqualab.cs.northwestern.edu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 rot="10800000">
            <a:off x="0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rot="10800000">
            <a:off x="0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 rot="10800000">
            <a:off x="0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477000"/>
            <a:ext cx="3581400" cy="381000"/>
          </a:xfrm>
          <a:prstGeom prst="rect">
            <a:avLst/>
          </a:prstGeom>
          <a:ln/>
        </p:spPr>
        <p:txBody>
          <a:bodyPr/>
          <a:lstStyle>
            <a:lvl1pPr>
              <a:defRPr sz="16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On Blind Mice and the Elephant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962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477000"/>
            <a:ext cx="3581400" cy="3810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477000"/>
            <a:ext cx="3581400" cy="3810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477000"/>
            <a:ext cx="3581400" cy="3810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477000"/>
            <a:ext cx="3581400" cy="3810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3825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96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396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477000"/>
            <a:ext cx="3581400" cy="3810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 rot="10800000">
            <a:off x="-1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 rot="10800000">
            <a:off x="-1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 rot="10800000">
            <a:off x="-1" y="0"/>
            <a:ext cx="9143999" cy="685799"/>
          </a:xfrm>
          <a:prstGeom prst="rect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blackGray">
          <a:xfrm>
            <a:off x="5105400" y="6492240"/>
            <a:ext cx="4038600" cy="346971"/>
          </a:xfrm>
          <a:prstGeom prst="rect">
            <a:avLst/>
          </a:prstGeom>
          <a:solidFill>
            <a:srgbClr val="666699"/>
          </a:solidFill>
          <a:ln w="1905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blackGray">
          <a:xfrm>
            <a:off x="0" y="6492240"/>
            <a:ext cx="4953000" cy="346972"/>
          </a:xfrm>
          <a:prstGeom prst="rect">
            <a:avLst/>
          </a:prstGeom>
          <a:noFill/>
          <a:ln w="1905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105400" y="6477000"/>
            <a:ext cx="3581400" cy="381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>
              <a:defRPr sz="16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On Blind Mice and the Elephant</a:t>
            </a:r>
            <a:endParaRPr lang="en-US" dirty="0"/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0" y="6477000"/>
            <a:ext cx="4953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Otto, Sánchez,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Choffnes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Bustamante &amp;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Siganos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8734425" y="6477000"/>
            <a:ext cx="40957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0D3DC-CDC9-4B94-A0DB-13F4D698751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  <p:sldLayoutId id="2147483736" r:id="rId4"/>
    <p:sldLayoutId id="2147483737" r:id="rId5"/>
    <p:sldLayoutId id="2147483740" r:id="rId6"/>
    <p:sldLayoutId id="2147483742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Blip>
          <a:blip r:embed="rId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microsoft.com/office/2007/relationships/hdphoto" Target="../media/hdphoto2.wdp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93262f1b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563357" cy="3352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876800" y="3352800"/>
            <a:ext cx="4038601" cy="1600200"/>
          </a:xfrm>
        </p:spPr>
        <p:txBody>
          <a:bodyPr/>
          <a:lstStyle/>
          <a:p>
            <a:pPr algn="l"/>
            <a:r>
              <a:rPr lang="en-US" sz="2000" b="1" dirty="0"/>
              <a:t>John S. </a:t>
            </a:r>
            <a:r>
              <a:rPr lang="en-US" sz="2000" b="1" dirty="0" smtClean="0"/>
              <a:t>Otto,</a:t>
            </a:r>
            <a:r>
              <a:rPr lang="en-US" sz="2000" b="1" dirty="0"/>
              <a:t> </a:t>
            </a:r>
            <a:r>
              <a:rPr lang="en-US" sz="2000" dirty="0" smtClean="0"/>
              <a:t>Mario </a:t>
            </a:r>
            <a:r>
              <a:rPr lang="en-US" sz="2000" dirty="0"/>
              <a:t>A. </a:t>
            </a:r>
            <a:r>
              <a:rPr lang="en-US" sz="2000" dirty="0" smtClean="0"/>
              <a:t>Sanchez, David </a:t>
            </a:r>
            <a:r>
              <a:rPr lang="en-US" sz="2000" dirty="0"/>
              <a:t>R. </a:t>
            </a:r>
            <a:r>
              <a:rPr lang="en-US" sz="2000" dirty="0" err="1" smtClean="0"/>
              <a:t>Choffnes</a:t>
            </a:r>
            <a:r>
              <a:rPr lang="en-US" sz="2000" dirty="0" smtClean="0"/>
              <a:t>*, </a:t>
            </a:r>
            <a:r>
              <a:rPr lang="en-US" sz="2000" dirty="0" err="1" smtClean="0"/>
              <a:t>Fabián</a:t>
            </a:r>
            <a:r>
              <a:rPr lang="en-US" sz="2000" dirty="0" smtClean="0"/>
              <a:t> </a:t>
            </a:r>
            <a:r>
              <a:rPr lang="en-US" sz="2000" dirty="0"/>
              <a:t>E. </a:t>
            </a:r>
            <a:r>
              <a:rPr lang="en-US" sz="2000" dirty="0" smtClean="0"/>
              <a:t>Bustamante, </a:t>
            </a:r>
            <a:r>
              <a:rPr lang="en-US" sz="2000" dirty="0" err="1" smtClean="0"/>
              <a:t>Georgos</a:t>
            </a:r>
            <a:r>
              <a:rPr lang="en-US" sz="2000" dirty="0" smtClean="0"/>
              <a:t> </a:t>
            </a:r>
            <a:r>
              <a:rPr lang="en-US" sz="2000" dirty="0" err="1" smtClean="0"/>
              <a:t>Siganos</a:t>
            </a:r>
            <a:r>
              <a:rPr lang="en-US" sz="2000" dirty="0" smtClean="0"/>
              <a:t>**</a:t>
            </a:r>
            <a:endParaRPr lang="en-US" sz="2000" i="1" dirty="0"/>
          </a:p>
          <a:p>
            <a:pPr algn="l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Northwestern, EECS </a:t>
            </a:r>
          </a:p>
          <a:p>
            <a:pPr algn="l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U. Wash, CSE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**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Telefónica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1144250"/>
            <a:ext cx="6894513" cy="1446550"/>
          </a:xfrm>
        </p:spPr>
        <p:txBody>
          <a:bodyPr/>
          <a:lstStyle/>
          <a:p>
            <a:pPr algn="l"/>
            <a:r>
              <a:rPr lang="en-US" sz="3200" dirty="0" smtClean="0"/>
              <a:t>On Blind Mice and the Elephant</a:t>
            </a:r>
            <a:br>
              <a:rPr lang="en-US" sz="3200" dirty="0" smtClean="0"/>
            </a:br>
            <a:r>
              <a:rPr lang="en-US" sz="2800" i="1" dirty="0" smtClean="0"/>
              <a:t>Understanding </a:t>
            </a:r>
            <a:r>
              <a:rPr lang="en-US" sz="2800" i="1" dirty="0"/>
              <a:t>the Network </a:t>
            </a:r>
            <a:r>
              <a:rPr lang="en-US" sz="2800" i="1" dirty="0" smtClean="0"/>
              <a:t>Impact of </a:t>
            </a:r>
            <a:r>
              <a:rPr lang="en-US" sz="2800" i="1" dirty="0"/>
              <a:t>a Large Distributed System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8600" y="4635216"/>
            <a:ext cx="1143000" cy="113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lefonicablanco1_1255640034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8" b="31213"/>
          <a:stretch/>
        </p:blipFill>
        <p:spPr>
          <a:xfrm>
            <a:off x="7696200" y="5930616"/>
            <a:ext cx="1371600" cy="39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trends: </a:t>
            </a:r>
            <a:r>
              <a:rPr lang="en-US" dirty="0" smtClean="0"/>
              <a:t>increased traffic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114800"/>
            <a:ext cx="7848600" cy="1600200"/>
          </a:xfrm>
        </p:spPr>
        <p:txBody>
          <a:bodyPr/>
          <a:lstStyle/>
          <a:p>
            <a:r>
              <a:rPr lang="en-US" sz="2400" dirty="0" smtClean="0"/>
              <a:t>25% increase in per-peer hourly download volume</a:t>
            </a:r>
          </a:p>
          <a:p>
            <a:r>
              <a:rPr lang="en-US" sz="2400" dirty="0"/>
              <a:t>Despite </a:t>
            </a:r>
            <a:r>
              <a:rPr lang="en-US" sz="2400" dirty="0" smtClean="0"/>
              <a:t>a 20</a:t>
            </a:r>
            <a:r>
              <a:rPr lang="en-US" sz="2400" dirty="0"/>
              <a:t>% drop in total </a:t>
            </a:r>
            <a:r>
              <a:rPr lang="en-US" sz="2400" dirty="0" smtClean="0"/>
              <a:t>connections,                     a </a:t>
            </a:r>
            <a:r>
              <a:rPr lang="en-US" sz="2400" b="1" dirty="0" smtClean="0"/>
              <a:t>12%</a:t>
            </a:r>
            <a:r>
              <a:rPr lang="en-US" sz="2400" dirty="0" smtClean="0"/>
              <a:t> increase in overall system traffic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4135"/>
            <a:ext cx="5755364" cy="3357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1575137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Per-peer hourly download volume (in MB) over the last year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828800" y="1447800"/>
            <a:ext cx="3429000" cy="381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958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</a:t>
            </a:r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en-US" dirty="0" smtClean="0"/>
              <a:t>usage and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population reduced by 10%</a:t>
            </a:r>
          </a:p>
          <a:p>
            <a:pPr lvl="1"/>
            <a:r>
              <a:rPr lang="en-US" dirty="0" smtClean="0"/>
              <a:t>But large increase in </a:t>
            </a:r>
            <a:r>
              <a:rPr lang="en-US" dirty="0"/>
              <a:t>Africa </a:t>
            </a:r>
            <a:r>
              <a:rPr lang="en-US" dirty="0" smtClean="0"/>
              <a:t>and Asia</a:t>
            </a:r>
          </a:p>
          <a:p>
            <a:r>
              <a:rPr lang="en-US" dirty="0" smtClean="0"/>
              <a:t>Peak </a:t>
            </a:r>
            <a:r>
              <a:rPr lang="en-US" dirty="0"/>
              <a:t>usage aligns with evening </a:t>
            </a:r>
            <a:r>
              <a:rPr lang="en-US" dirty="0" smtClean="0"/>
              <a:t>hours</a:t>
            </a:r>
          </a:p>
          <a:p>
            <a:pPr marL="342900" lvl="1" indent="-342900"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en-US" sz="2800" dirty="0" smtClean="0"/>
              <a:t>12</a:t>
            </a:r>
            <a:r>
              <a:rPr lang="en-US" sz="2800" dirty="0"/>
              <a:t>% increase in overall system </a:t>
            </a:r>
            <a:r>
              <a:rPr lang="en-US" sz="2800" dirty="0" smtClean="0"/>
              <a:t>traffic</a:t>
            </a:r>
          </a:p>
          <a:p>
            <a:pPr lvl="1"/>
            <a:r>
              <a:rPr lang="en-US" dirty="0" smtClean="0"/>
              <a:t>25% </a:t>
            </a:r>
            <a:r>
              <a:rPr lang="en-US" dirty="0"/>
              <a:t>increase in per-peer hourly download </a:t>
            </a:r>
            <a:r>
              <a:rPr lang="en-US" dirty="0" smtClean="0"/>
              <a:t>volume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So where’s the traffic?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err="1" smtClean="0"/>
              <a:t>BitTorrent</a:t>
            </a:r>
            <a:r>
              <a:rPr lang="en-US" dirty="0" smtClean="0"/>
              <a:t> traffic flows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“deep” does traffic go in the network?</a:t>
            </a:r>
          </a:p>
          <a:p>
            <a:r>
              <a:rPr lang="en-US" dirty="0"/>
              <a:t>Who is paying for </a:t>
            </a:r>
            <a:r>
              <a:rPr lang="en-US" dirty="0" smtClean="0"/>
              <a:t>it?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Traffic path analysis to see which networks carry most </a:t>
            </a:r>
            <a:r>
              <a:rPr lang="en-US" dirty="0" err="1" smtClean="0"/>
              <a:t>BitTorrent</a:t>
            </a:r>
            <a:r>
              <a:rPr lang="en-US" dirty="0" smtClean="0"/>
              <a:t> traffic</a:t>
            </a:r>
          </a:p>
          <a:p>
            <a:pPr lvl="1"/>
            <a:r>
              <a:rPr lang="en-US" dirty="0" smtClean="0"/>
              <a:t>Tier 1: </a:t>
            </a:r>
            <a:r>
              <a:rPr lang="en-US" dirty="0"/>
              <a:t>W</a:t>
            </a:r>
            <a:r>
              <a:rPr lang="en-US" dirty="0" smtClean="0"/>
              <a:t>ell-known networks</a:t>
            </a:r>
          </a:p>
          <a:p>
            <a:pPr lvl="1"/>
            <a:r>
              <a:rPr lang="en-US" dirty="0" smtClean="0"/>
              <a:t>Tier 2: Large transit providers</a:t>
            </a:r>
          </a:p>
          <a:p>
            <a:pPr lvl="1"/>
            <a:r>
              <a:rPr lang="en-US" dirty="0" smtClean="0"/>
              <a:t>Tier 3: Small transit providers</a:t>
            </a:r>
          </a:p>
          <a:p>
            <a:pPr lvl="1"/>
            <a:r>
              <a:rPr lang="en-US" dirty="0" smtClean="0"/>
              <a:t>Tier 4: Content/access/hosting providers</a:t>
            </a:r>
          </a:p>
          <a:p>
            <a:pPr marL="457200" lvl="1" indent="0">
              <a:buNone/>
            </a:pPr>
            <a:r>
              <a:rPr lang="en-US" dirty="0"/>
              <a:t>	 </a:t>
            </a:r>
            <a:r>
              <a:rPr lang="en-US" dirty="0" smtClean="0"/>
              <a:t>        Enterprise customers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45280" y="6169223"/>
            <a:ext cx="4998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Tiers based </a:t>
            </a:r>
            <a:r>
              <a:rPr lang="en-US" sz="1400" dirty="0"/>
              <a:t>on </a:t>
            </a:r>
            <a:r>
              <a:rPr lang="en-US" sz="1400" dirty="0" err="1"/>
              <a:t>Dhamdhere</a:t>
            </a:r>
            <a:r>
              <a:rPr lang="en-US" sz="1400" dirty="0"/>
              <a:t> and </a:t>
            </a:r>
            <a:r>
              <a:rPr lang="en-US" sz="1400" dirty="0" err="1" smtClean="0"/>
              <a:t>Dovrolis</a:t>
            </a:r>
            <a:r>
              <a:rPr lang="en-US" sz="1400" dirty="0" smtClean="0"/>
              <a:t>, IMC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445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Traffic’s “depth” in the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4495800"/>
            <a:ext cx="8153400" cy="1600200"/>
          </a:xfrm>
        </p:spPr>
        <p:txBody>
          <a:bodyPr/>
          <a:lstStyle/>
          <a:p>
            <a:r>
              <a:rPr lang="en-US" sz="2400" dirty="0" smtClean="0"/>
              <a:t>Most </a:t>
            </a:r>
            <a:r>
              <a:rPr lang="en-US" sz="2400" dirty="0"/>
              <a:t>traffic stays at or below T</a:t>
            </a:r>
            <a:r>
              <a:rPr lang="en-US" sz="2400" dirty="0" smtClean="0"/>
              <a:t>ier 3</a:t>
            </a:r>
          </a:p>
          <a:p>
            <a:r>
              <a:rPr lang="en-US" sz="2400" dirty="0" smtClean="0"/>
              <a:t>Significant fraction of traffic never reaches Tiers 1 or 2</a:t>
            </a:r>
          </a:p>
          <a:p>
            <a:pPr lvl="1"/>
            <a:r>
              <a:rPr lang="en-US" sz="2000" dirty="0" smtClean="0"/>
              <a:t>Typically missed by in-network monitoring studies from the core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  <p:pic>
        <p:nvPicPr>
          <p:cNvPr id="7" name="Content Placeholder 6" descr="trafficByTier_greedyCheapest_minTier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b="769"/>
          <a:stretch/>
        </p:blipFill>
        <p:spPr>
          <a:xfrm>
            <a:off x="492760" y="1197428"/>
            <a:ext cx="5679440" cy="2917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157513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Fraction of each peer’s traffic that reaches Tier X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886200" y="2362200"/>
            <a:ext cx="0" cy="11430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76400" y="2362200"/>
            <a:ext cx="2209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38400" y="2362200"/>
            <a:ext cx="0" cy="11430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676400" y="2362200"/>
            <a:ext cx="762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ight Arrow 2"/>
          <p:cNvSpPr/>
          <p:nvPr/>
        </p:nvSpPr>
        <p:spPr bwMode="auto">
          <a:xfrm rot="12132278">
            <a:off x="2099569" y="2184976"/>
            <a:ext cx="2819400" cy="356251"/>
          </a:xfrm>
          <a:prstGeom prst="rightArrow">
            <a:avLst/>
          </a:prstGeom>
          <a:solidFill>
            <a:srgbClr val="33993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295400"/>
            <a:ext cx="1005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</a:t>
            </a:r>
          </a:p>
          <a:p>
            <a:r>
              <a:rPr lang="en-US" dirty="0"/>
              <a:t>f</a:t>
            </a:r>
            <a:r>
              <a:rPr lang="en-US" dirty="0" smtClean="0"/>
              <a:t>raction</a:t>
            </a:r>
          </a:p>
          <a:p>
            <a:r>
              <a:rPr lang="en-US" dirty="0"/>
              <a:t>o</a:t>
            </a:r>
            <a:r>
              <a:rPr lang="en-US" dirty="0" smtClean="0"/>
              <a:t>f traffic</a:t>
            </a:r>
            <a:endParaRPr lang="en-US" dirty="0"/>
          </a:p>
        </p:txBody>
      </p:sp>
      <p:pic>
        <p:nvPicPr>
          <p:cNvPr id="13" name="Picture 12" descr="trafficByTier_greedyCheapest_minTier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/>
          <a:stretch/>
        </p:blipFill>
        <p:spPr>
          <a:xfrm>
            <a:off x="489857" y="1206500"/>
            <a:ext cx="5673272" cy="2935512"/>
          </a:xfrm>
          <a:prstGeom prst="rect">
            <a:avLst/>
          </a:prstGeom>
        </p:spPr>
      </p:pic>
      <p:pic>
        <p:nvPicPr>
          <p:cNvPr id="14" name="Content Placeholder 6" descr="trafficByTier_greedyCheapest_minTi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9539"/>
          <a:stretch/>
        </p:blipFill>
        <p:spPr bwMode="auto">
          <a:xfrm>
            <a:off x="609600" y="838200"/>
            <a:ext cx="5679440" cy="33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62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8153400" cy="1981200"/>
          </a:xfrm>
        </p:spPr>
        <p:txBody>
          <a:bodyPr/>
          <a:lstStyle/>
          <a:p>
            <a:r>
              <a:rPr lang="en-US" sz="2400" dirty="0" smtClean="0"/>
              <a:t>Traffic generally stays in the originating tier</a:t>
            </a:r>
          </a:p>
          <a:p>
            <a:r>
              <a:rPr lang="en-US" sz="2400" dirty="0" smtClean="0"/>
              <a:t>Tier 2 networks do not provide “intermediate” level of connectivity between Tiers 1 &amp;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Endpoints’ tiers determine “depth”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Content Placeholder 8" descr="trafficByTier_greedyCheapest_between_3_and_3_minTier.pd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2423" r="2624" b="419"/>
          <a:stretch/>
        </p:blipFill>
        <p:spPr>
          <a:xfrm>
            <a:off x="4851400" y="1294199"/>
            <a:ext cx="4140200" cy="2744401"/>
          </a:xfrm>
        </p:spPr>
      </p:pic>
      <p:sp>
        <p:nvSpPr>
          <p:cNvPr id="16" name="TextBox 15"/>
          <p:cNvSpPr txBox="1"/>
          <p:nvPr/>
        </p:nvSpPr>
        <p:spPr>
          <a:xfrm>
            <a:off x="1219200" y="990600"/>
            <a:ext cx="317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Traffic from Tier 2 to Tier 2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990600"/>
            <a:ext cx="317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Traffic from Tier 3 to Tier 3</a:t>
            </a:r>
            <a:endParaRPr lang="en-US" sz="2000" dirty="0"/>
          </a:p>
        </p:txBody>
      </p:sp>
      <p:pic>
        <p:nvPicPr>
          <p:cNvPr id="14" name="Content Placeholder 7" descr="trafficByTier_greedyCheapest_between_2_and_2_minTi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2423" r="2949" b="419"/>
          <a:stretch/>
        </p:blipFill>
        <p:spPr bwMode="auto">
          <a:xfrm>
            <a:off x="194458" y="1295400"/>
            <a:ext cx="45299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4135120" y="2468880"/>
            <a:ext cx="0" cy="1066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087120" y="2468880"/>
            <a:ext cx="3048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754916" y="2456542"/>
            <a:ext cx="0" cy="1066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315858" y="2456542"/>
            <a:ext cx="47534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653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BitTorrent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being used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the generated traffic flows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traffic is handled at or below Tier 3</a:t>
            </a:r>
          </a:p>
          <a:p>
            <a:r>
              <a:rPr lang="en-US" dirty="0" smtClean="0"/>
              <a:t>Who pays for it and how much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1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implications for ISPs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486400"/>
          </a:xfrm>
        </p:spPr>
        <p:txBody>
          <a:bodyPr/>
          <a:lstStyle/>
          <a:p>
            <a:r>
              <a:rPr lang="en-US" dirty="0"/>
              <a:t>Determine </a:t>
            </a:r>
            <a:r>
              <a:rPr lang="en-US" dirty="0" err="1"/>
              <a:t>BitTorrent</a:t>
            </a:r>
            <a:r>
              <a:rPr lang="en-US" dirty="0"/>
              <a:t> cost relative to other traffic</a:t>
            </a:r>
          </a:p>
          <a:p>
            <a:pPr lvl="1"/>
            <a:r>
              <a:rPr lang="en-US" dirty="0" smtClean="0"/>
              <a:t>ISP X’s data provides context to interpret traffic sample</a:t>
            </a:r>
          </a:p>
          <a:p>
            <a:r>
              <a:rPr lang="en-US" dirty="0" smtClean="0"/>
              <a:t>Study at granularity of individual network links</a:t>
            </a:r>
            <a:endParaRPr lang="en-US" dirty="0"/>
          </a:p>
          <a:p>
            <a:r>
              <a:rPr lang="en-US" dirty="0" smtClean="0"/>
              <a:t>Consider common burstable billing model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95</a:t>
            </a:r>
            <a:r>
              <a:rPr lang="en-US" baseline="30000" dirty="0"/>
              <a:t>th</a:t>
            </a:r>
            <a:r>
              <a:rPr lang="en-US" dirty="0"/>
              <a:t>-</a:t>
            </a:r>
            <a:r>
              <a:rPr lang="en-US" dirty="0" smtClean="0"/>
              <a:t>percentile billing</a:t>
            </a:r>
          </a:p>
          <a:p>
            <a:r>
              <a:rPr lang="en-US" dirty="0"/>
              <a:t>Data for </a:t>
            </a:r>
            <a:r>
              <a:rPr lang="en-US" dirty="0" smtClean="0"/>
              <a:t>several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of </a:t>
            </a:r>
            <a:r>
              <a:rPr lang="en-US" dirty="0"/>
              <a:t>ISP </a:t>
            </a:r>
            <a:r>
              <a:rPr lang="en-US" dirty="0" smtClean="0"/>
              <a:t>X’s links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over </a:t>
            </a:r>
            <a:r>
              <a:rPr lang="en-US" dirty="0"/>
              <a:t>1 </a:t>
            </a:r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 descr="ispM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4" y="3200400"/>
            <a:ext cx="3065736" cy="3073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727375" y="3886201"/>
            <a:ext cx="1295400" cy="6096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22574" y="4876800"/>
            <a:ext cx="1905000" cy="6096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8167" y="3511490"/>
            <a:ext cx="1367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Providers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52087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Customers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811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85919"/>
            <a:ext cx="3657600" cy="2566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-percentile billing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2438400"/>
          </a:xfrm>
        </p:spPr>
        <p:txBody>
          <a:bodyPr/>
          <a:lstStyle/>
          <a:p>
            <a:r>
              <a:rPr lang="en-US" sz="2400" dirty="0" smtClean="0"/>
              <a:t>Aggregate </a:t>
            </a:r>
            <a:r>
              <a:rPr lang="en-US" sz="2400" dirty="0"/>
              <a:t>link </a:t>
            </a:r>
            <a:r>
              <a:rPr lang="en-US" sz="2400" dirty="0" smtClean="0"/>
              <a:t>volume for each 5 minute bin</a:t>
            </a:r>
          </a:p>
          <a:p>
            <a:r>
              <a:rPr lang="en-US" sz="2400" dirty="0" smtClean="0"/>
              <a:t>Cost </a:t>
            </a:r>
            <a:r>
              <a:rPr lang="en-US" sz="2400" dirty="0"/>
              <a:t>is based on 95</a:t>
            </a:r>
            <a:r>
              <a:rPr lang="en-US" sz="2400" baseline="30000" dirty="0"/>
              <a:t>th</a:t>
            </a:r>
            <a:r>
              <a:rPr lang="en-US" sz="2400" dirty="0"/>
              <a:t>-percentile </a:t>
            </a:r>
            <a:r>
              <a:rPr lang="en-US" sz="2400" dirty="0" smtClean="0"/>
              <a:t>bin’s value</a:t>
            </a:r>
            <a:endParaRPr lang="en-US" sz="2400" dirty="0"/>
          </a:p>
          <a:p>
            <a:r>
              <a:rPr lang="en-US" sz="2400" i="1" dirty="0" smtClean="0"/>
              <a:t>Under </a:t>
            </a:r>
            <a:r>
              <a:rPr lang="en-US" sz="2400" i="1" dirty="0"/>
              <a:t>burstable billing model, not all bytes may </a:t>
            </a:r>
            <a:r>
              <a:rPr lang="en-US" sz="2400" i="1" dirty="0" smtClean="0"/>
              <a:t>have </a:t>
            </a:r>
            <a:r>
              <a:rPr lang="en-US" sz="2400" i="1" dirty="0"/>
              <a:t>the same </a:t>
            </a:r>
            <a:r>
              <a:rPr lang="en-US" sz="2400" i="1" dirty="0" smtClean="0"/>
              <a:t>cost</a:t>
            </a:r>
          </a:p>
          <a:p>
            <a:pPr lvl="1"/>
            <a:r>
              <a:rPr lang="en-US" sz="2000" dirty="0"/>
              <a:t>Peak-hour bytes are more expensive than off-</a:t>
            </a:r>
            <a:r>
              <a:rPr lang="en-US" sz="2000" dirty="0" smtClean="0"/>
              <a:t>peak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59296" y="3617684"/>
            <a:ext cx="239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95</a:t>
            </a:r>
            <a:r>
              <a:rPr lang="en-US" b="1" baseline="30000" dirty="0" smtClean="0"/>
              <a:t>th</a:t>
            </a:r>
            <a:r>
              <a:rPr lang="en-US" b="1" dirty="0"/>
              <a:t>-</a:t>
            </a:r>
            <a:r>
              <a:rPr lang="en-US" b="1" dirty="0" smtClean="0"/>
              <a:t>percentile value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76800" y="3581400"/>
            <a:ext cx="457200" cy="25908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124200"/>
            <a:ext cx="26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 value is defined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5105400"/>
            <a:ext cx="82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Traffic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50933"/>
            <a:ext cx="3657600" cy="2566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376118"/>
            <a:ext cx="3657600" cy="2566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-percentile and Shapley value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715000" y="2895600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4200" y="3200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2743200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3200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1377758"/>
            <a:ext cx="3657600" cy="2566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81" y="1351539"/>
            <a:ext cx="3657600" cy="256673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4191000"/>
            <a:ext cx="8534400" cy="1600200"/>
          </a:xfrm>
        </p:spPr>
        <p:txBody>
          <a:bodyPr/>
          <a:lstStyle/>
          <a:p>
            <a:r>
              <a:rPr lang="en-US" sz="2400" dirty="0" err="1" smtClean="0"/>
              <a:t>BitTorrent</a:t>
            </a:r>
            <a:r>
              <a:rPr lang="en-US" sz="2400" dirty="0" smtClean="0"/>
              <a:t> at peak hour is more expensive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Shapley value to determine </a:t>
            </a:r>
            <a:r>
              <a:rPr lang="en-US" sz="2400" i="1" dirty="0"/>
              <a:t>relative </a:t>
            </a:r>
            <a:r>
              <a:rPr lang="en-US" sz="2400" i="1" dirty="0" smtClean="0"/>
              <a:t>cost </a:t>
            </a:r>
            <a:r>
              <a:rPr lang="en-US" sz="2400" dirty="0" smtClean="0"/>
              <a:t>of </a:t>
            </a:r>
            <a:r>
              <a:rPr lang="en-US" sz="2400" dirty="0" err="1" smtClean="0"/>
              <a:t>BitTorrent</a:t>
            </a:r>
            <a:endParaRPr lang="en-US" sz="2400" dirty="0" smtClean="0"/>
          </a:p>
          <a:p>
            <a:pPr lvl="1"/>
            <a:r>
              <a:rPr lang="en-US" sz="2000" dirty="0" smtClean="0"/>
              <a:t>Shapley value gives the cost contribution of </a:t>
            </a:r>
            <a:r>
              <a:rPr lang="en-US" sz="2000" dirty="0" err="1" smtClean="0"/>
              <a:t>BitTorrent</a:t>
            </a:r>
            <a:r>
              <a:rPr lang="en-US" sz="2000" dirty="0" smtClean="0"/>
              <a:t> traffic</a:t>
            </a:r>
          </a:p>
          <a:p>
            <a:pPr lvl="1"/>
            <a:r>
              <a:rPr lang="en-US" sz="2000" dirty="0" smtClean="0"/>
              <a:t>Compare to other traffic on </a:t>
            </a:r>
            <a:r>
              <a:rPr lang="en-US" sz="2000" dirty="0"/>
              <a:t>the </a:t>
            </a:r>
            <a:r>
              <a:rPr lang="en-US" sz="2000" dirty="0" smtClean="0"/>
              <a:t>network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 err="1" smtClean="0"/>
              <a:t>BitTorrent’s</a:t>
            </a:r>
            <a:r>
              <a:rPr lang="en-US" sz="2000" dirty="0" smtClean="0"/>
              <a:t> cost more than its “fair share” by volume?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5832" y="1041614"/>
            <a:ext cx="264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 peaks at 3AM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041614"/>
            <a:ext cx="264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 peaks at 9PM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29529" y="1090136"/>
            <a:ext cx="1228271" cy="716645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9529" y="109013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BitTorrent’s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contribution</a:t>
            </a:r>
          </a:p>
          <a:p>
            <a:pPr algn="ctr"/>
            <a:r>
              <a:rPr lang="en-US" sz="1400" b="1" dirty="0"/>
              <a:t>t</a:t>
            </a:r>
            <a:r>
              <a:rPr lang="en-US" sz="1400" b="1" dirty="0" smtClean="0"/>
              <a:t>o cost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90800" y="1600200"/>
            <a:ext cx="0" cy="33347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471176" y="1596103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469533" y="1925485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391400" y="1567424"/>
            <a:ext cx="0" cy="7431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271776" y="1563327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7270133" y="2302387"/>
            <a:ext cx="228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257800" y="1676400"/>
            <a:ext cx="2083619" cy="25727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2638323" y="1704258"/>
            <a:ext cx="1376517" cy="655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352800" y="2895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48600" y="2743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95400" y="3200400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200" y="3200400"/>
            <a:ext cx="76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cost of </a:t>
            </a:r>
            <a:r>
              <a:rPr lang="en-US" dirty="0" err="1" smtClean="0"/>
              <a:t>BitTorrent</a:t>
            </a:r>
            <a:r>
              <a:rPr lang="en-US" dirty="0" smtClean="0"/>
              <a:t> traffic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9" y="914400"/>
            <a:ext cx="4562605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4724400"/>
            <a:ext cx="5791200" cy="1371600"/>
          </a:xfrm>
        </p:spPr>
        <p:txBody>
          <a:bodyPr/>
          <a:lstStyle/>
          <a:p>
            <a:r>
              <a:rPr lang="en-US" sz="2400" dirty="0" err="1"/>
              <a:t>BitTorrent</a:t>
            </a:r>
            <a:r>
              <a:rPr lang="en-US" sz="2400" dirty="0"/>
              <a:t> traffic is generally </a:t>
            </a:r>
            <a:r>
              <a:rPr lang="en-US" sz="2400" i="1" dirty="0"/>
              <a:t>more </a:t>
            </a:r>
            <a:r>
              <a:rPr lang="en-US" sz="2400" dirty="0" smtClean="0"/>
              <a:t>expensive than other traffic</a:t>
            </a:r>
          </a:p>
          <a:p>
            <a:r>
              <a:rPr lang="en-US" sz="2400" dirty="0" smtClean="0"/>
              <a:t>What traffic characteristics result in high relative cost?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1575137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Additional cost of </a:t>
            </a:r>
            <a:r>
              <a:rPr lang="en-US" sz="2000" dirty="0" err="1" smtClean="0"/>
              <a:t>BitTorrent</a:t>
            </a:r>
            <a:r>
              <a:rPr lang="en-US" sz="2000" dirty="0" smtClean="0"/>
              <a:t> traffic, percent above relative cost of 1</a:t>
            </a:r>
            <a:endParaRPr lang="en-US" sz="2000" dirty="0"/>
          </a:p>
        </p:txBody>
      </p:sp>
      <p:pic>
        <p:nvPicPr>
          <p:cNvPr id="10" name="Picture 9" descr="ispMa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16199"/>
            <a:ext cx="3200400" cy="32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6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elephants of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0"/>
            <a:ext cx="8686800" cy="1752600"/>
          </a:xfrm>
        </p:spPr>
        <p:txBody>
          <a:bodyPr/>
          <a:lstStyle/>
          <a:p>
            <a:r>
              <a:rPr lang="en-US" sz="2400" dirty="0" smtClean="0"/>
              <a:t>A large</a:t>
            </a:r>
            <a:r>
              <a:rPr lang="en-US" sz="2400" dirty="0"/>
              <a:t>, global </a:t>
            </a:r>
            <a:r>
              <a:rPr lang="en-US" sz="2400" dirty="0" smtClean="0"/>
              <a:t>peer-to-peer system</a:t>
            </a:r>
            <a:endParaRPr lang="en-US" sz="2400" dirty="0"/>
          </a:p>
          <a:p>
            <a:r>
              <a:rPr lang="en-US" sz="2400" dirty="0"/>
              <a:t>Millions of users exchanging content</a:t>
            </a:r>
          </a:p>
          <a:p>
            <a:r>
              <a:rPr lang="en-US" sz="2400" dirty="0"/>
              <a:t>Virtually every country in the </a:t>
            </a:r>
            <a:r>
              <a:rPr lang="en-US" sz="2400" dirty="0" smtClean="0"/>
              <a:t>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  <p:pic>
        <p:nvPicPr>
          <p:cNvPr id="5" name="Picture 4" descr="4493262f1b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3505200" cy="2575348"/>
          </a:xfrm>
          <a:prstGeom prst="rect">
            <a:avLst/>
          </a:prstGeom>
        </p:spPr>
      </p:pic>
      <p:pic>
        <p:nvPicPr>
          <p:cNvPr id="6" name="Picture 5" descr="4493262f1b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82" y="1447800"/>
            <a:ext cx="3422518" cy="2514600"/>
          </a:xfrm>
          <a:prstGeom prst="rect">
            <a:avLst/>
          </a:prstGeom>
        </p:spPr>
      </p:pic>
      <p:pic>
        <p:nvPicPr>
          <p:cNvPr id="7" name="Picture 6" descr="4493262f1b.gi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90600"/>
            <a:ext cx="3215092" cy="23622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6781800" y="1828800"/>
            <a:ext cx="1371600" cy="533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8123"/>
          <a:stretch/>
        </p:blipFill>
        <p:spPr>
          <a:xfrm>
            <a:off x="6858000" y="1905000"/>
            <a:ext cx="1222829" cy="451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01" y="1600200"/>
            <a:ext cx="1269999" cy="600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37599" r="2546" b="38922"/>
          <a:stretch/>
        </p:blipFill>
        <p:spPr>
          <a:xfrm>
            <a:off x="4114800" y="2286000"/>
            <a:ext cx="1460500" cy="3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0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characteristics and relative </a:t>
            </a:r>
            <a:r>
              <a:rPr lang="en-US" dirty="0"/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257800"/>
            <a:ext cx="8839200" cy="990600"/>
          </a:xfrm>
        </p:spPr>
        <p:txBody>
          <a:bodyPr/>
          <a:lstStyle/>
          <a:p>
            <a:r>
              <a:rPr lang="en-US" sz="2400" dirty="0"/>
              <a:t>High relative cost of </a:t>
            </a:r>
            <a:r>
              <a:rPr lang="en-US" sz="2400" dirty="0" err="1"/>
              <a:t>BitTorrent</a:t>
            </a:r>
            <a:endParaRPr lang="en-US" sz="2400" dirty="0"/>
          </a:p>
          <a:p>
            <a:pPr lvl="1"/>
            <a:r>
              <a:rPr lang="en-US" sz="2000" dirty="0"/>
              <a:t>Large coefficient of variation (“C.V.”, size of peaks in </a:t>
            </a:r>
            <a:r>
              <a:rPr lang="en-US" sz="2000" dirty="0" err="1"/>
              <a:t>BitTorrent</a:t>
            </a:r>
            <a:r>
              <a:rPr lang="en-US" sz="2000" dirty="0"/>
              <a:t> traffic)</a:t>
            </a:r>
          </a:p>
          <a:p>
            <a:pPr lvl="1"/>
            <a:r>
              <a:rPr lang="en-US" sz="2000" dirty="0"/>
              <a:t>Small cross-correlation offset (“X-</a:t>
            </a:r>
            <a:r>
              <a:rPr lang="en-US" sz="2000" dirty="0" err="1"/>
              <a:t>corr</a:t>
            </a:r>
            <a:r>
              <a:rPr lang="en-US" sz="2000" dirty="0"/>
              <a:t>”, alignment with overall traffic)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200"/>
            <a:ext cx="2743200" cy="2039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066801"/>
            <a:ext cx="2743198" cy="2039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124201"/>
            <a:ext cx="2743198" cy="2039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2743200" cy="2039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6199" y="762000"/>
            <a:ext cx="23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Out-of-phase peaks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2768" y="762000"/>
            <a:ext cx="17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Aligned peaks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7385" y="1752600"/>
            <a:ext cx="83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Small</a:t>
            </a:r>
          </a:p>
          <a:p>
            <a:pPr algn="ctr"/>
            <a:r>
              <a:rPr lang="en-US" b="1" dirty="0" smtClean="0"/>
              <a:t>peaks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6949" y="3810000"/>
            <a:ext cx="83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Large</a:t>
            </a:r>
          </a:p>
          <a:p>
            <a:pPr algn="ctr"/>
            <a:r>
              <a:rPr lang="en-US" b="1" dirty="0" smtClean="0"/>
              <a:t>peaks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7946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characteristics and relative </a:t>
            </a:r>
            <a:r>
              <a:rPr lang="en-US" dirty="0"/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257800"/>
            <a:ext cx="8839200" cy="990600"/>
          </a:xfrm>
        </p:spPr>
        <p:txBody>
          <a:bodyPr/>
          <a:lstStyle/>
          <a:p>
            <a:r>
              <a:rPr lang="en-US" sz="2400" dirty="0" smtClean="0"/>
              <a:t>High relative cost of </a:t>
            </a:r>
            <a:r>
              <a:rPr lang="en-US" sz="2400" dirty="0" err="1" smtClean="0"/>
              <a:t>BitTorrent</a:t>
            </a:r>
            <a:endParaRPr lang="en-US" sz="2400" dirty="0" smtClean="0"/>
          </a:p>
          <a:p>
            <a:pPr lvl="1"/>
            <a:r>
              <a:rPr lang="en-US" sz="2000" dirty="0" smtClean="0"/>
              <a:t>Large coefficient of variation (“C.V.”, size of peaks in </a:t>
            </a:r>
            <a:r>
              <a:rPr lang="en-US" sz="2000" dirty="0" err="1" smtClean="0"/>
              <a:t>BitTorrent</a:t>
            </a:r>
            <a:r>
              <a:rPr lang="en-US" sz="2000" dirty="0" smtClean="0"/>
              <a:t> traffic)</a:t>
            </a:r>
            <a:endParaRPr lang="en-US" sz="2000" dirty="0"/>
          </a:p>
          <a:p>
            <a:pPr lvl="1"/>
            <a:r>
              <a:rPr lang="en-US" sz="2000" dirty="0" smtClean="0"/>
              <a:t>Small cross-correlation offset (“X-</a:t>
            </a:r>
            <a:r>
              <a:rPr lang="en-US" sz="2000" dirty="0" err="1" smtClean="0"/>
              <a:t>corr</a:t>
            </a:r>
            <a:r>
              <a:rPr lang="en-US" sz="2000" dirty="0" smtClean="0"/>
              <a:t>”, alignment with overall traffic)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6199" y="762000"/>
            <a:ext cx="23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Out-of-phase peaks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2768" y="762000"/>
            <a:ext cx="17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Aligned peaks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57200" y="11430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57200" y="31242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57200" y="51054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209800" y="762000"/>
            <a:ext cx="0" cy="434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800600" y="762000"/>
            <a:ext cx="0" cy="434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315200" y="762000"/>
            <a:ext cx="0" cy="434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029200" y="3447871"/>
            <a:ext cx="221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ISP B</a:t>
            </a:r>
          </a:p>
          <a:p>
            <a:r>
              <a:rPr lang="en-US" b="1" dirty="0" smtClean="0"/>
              <a:t>X-</a:t>
            </a:r>
            <a:r>
              <a:rPr lang="en-US" b="1" dirty="0" err="1" smtClean="0"/>
              <a:t>corr</a:t>
            </a:r>
            <a:r>
              <a:rPr lang="en-US" b="1" dirty="0" smtClean="0"/>
              <a:t>: 3.2 hours</a:t>
            </a:r>
          </a:p>
          <a:p>
            <a:r>
              <a:rPr lang="en-US" b="1" dirty="0" smtClean="0"/>
              <a:t>C.V.: 188%</a:t>
            </a:r>
          </a:p>
          <a:p>
            <a:r>
              <a:rPr lang="en-US" b="1" dirty="0" smtClean="0"/>
              <a:t>Relative cost: 50%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38400" y="1524000"/>
            <a:ext cx="209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ISP A</a:t>
            </a:r>
          </a:p>
          <a:p>
            <a:r>
              <a:rPr lang="en-US" dirty="0" smtClean="0"/>
              <a:t>X-</a:t>
            </a:r>
            <a:r>
              <a:rPr lang="en-US" dirty="0" err="1" smtClean="0"/>
              <a:t>corr</a:t>
            </a:r>
            <a:r>
              <a:rPr lang="en-US" dirty="0" smtClean="0"/>
              <a:t>: -7.1 hours</a:t>
            </a:r>
          </a:p>
          <a:p>
            <a:r>
              <a:rPr lang="en-US" dirty="0" smtClean="0"/>
              <a:t>C.V.: 130%</a:t>
            </a:r>
          </a:p>
          <a:p>
            <a:r>
              <a:rPr lang="en-US" dirty="0" smtClean="0"/>
              <a:t>Relative cost: 13%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00" y="3447871"/>
            <a:ext cx="221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ISP F</a:t>
            </a:r>
          </a:p>
          <a:p>
            <a:r>
              <a:rPr lang="en-US" dirty="0" smtClean="0"/>
              <a:t>X-</a:t>
            </a:r>
            <a:r>
              <a:rPr lang="en-US" dirty="0" err="1" smtClean="0"/>
              <a:t>corr</a:t>
            </a:r>
            <a:r>
              <a:rPr lang="en-US" dirty="0" smtClean="0"/>
              <a:t>: 7.4</a:t>
            </a:r>
          </a:p>
          <a:p>
            <a:r>
              <a:rPr lang="en-US" b="1" dirty="0" smtClean="0"/>
              <a:t>C.V.: 325%</a:t>
            </a:r>
          </a:p>
          <a:p>
            <a:r>
              <a:rPr lang="en-US" b="1" dirty="0" smtClean="0"/>
              <a:t>Relative cost: 52%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1524000"/>
            <a:ext cx="221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ISP E</a:t>
            </a:r>
          </a:p>
          <a:p>
            <a:r>
              <a:rPr lang="en-US" b="1" dirty="0" smtClean="0"/>
              <a:t>X-</a:t>
            </a:r>
            <a:r>
              <a:rPr lang="en-US" b="1" dirty="0" err="1" smtClean="0"/>
              <a:t>corr</a:t>
            </a:r>
            <a:r>
              <a:rPr lang="en-US" b="1" dirty="0" smtClean="0"/>
              <a:t>: 1.6</a:t>
            </a:r>
          </a:p>
          <a:p>
            <a:r>
              <a:rPr lang="en-US" dirty="0" smtClean="0"/>
              <a:t>C.V.: 158%</a:t>
            </a:r>
          </a:p>
          <a:p>
            <a:r>
              <a:rPr lang="en-US" b="1" dirty="0" smtClean="0"/>
              <a:t>Relative cost: 83%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97385" y="1752600"/>
            <a:ext cx="83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Small</a:t>
            </a:r>
          </a:p>
          <a:p>
            <a:pPr algn="ctr"/>
            <a:r>
              <a:rPr lang="en-US" b="1" dirty="0" smtClean="0"/>
              <a:t>peaks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16949" y="3810000"/>
            <a:ext cx="83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Large</a:t>
            </a:r>
          </a:p>
          <a:p>
            <a:pPr algn="ctr"/>
            <a:r>
              <a:rPr lang="en-US" b="1" dirty="0" smtClean="0"/>
              <a:t>peaks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170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is still alive and costly</a:t>
            </a:r>
          </a:p>
          <a:p>
            <a:pPr lvl="1"/>
            <a:r>
              <a:rPr lang="en-US" dirty="0" smtClean="0"/>
              <a:t>Most traffic stays at the edge of the network</a:t>
            </a:r>
          </a:p>
          <a:p>
            <a:pPr lvl="1"/>
            <a:r>
              <a:rPr lang="en-US" dirty="0" smtClean="0"/>
              <a:t>It is moving into prime-time</a:t>
            </a:r>
          </a:p>
          <a:p>
            <a:pPr lvl="1"/>
            <a:r>
              <a:rPr lang="en-US" dirty="0" smtClean="0"/>
              <a:t>Logically, it is </a:t>
            </a:r>
            <a:r>
              <a:rPr lang="en-US" dirty="0"/>
              <a:t>relatively </a:t>
            </a:r>
            <a:r>
              <a:rPr lang="en-US" i="1" dirty="0"/>
              <a:t>more </a:t>
            </a:r>
            <a:r>
              <a:rPr lang="en-US" i="1" dirty="0" smtClean="0"/>
              <a:t>expensive</a:t>
            </a:r>
            <a:endParaRPr lang="en-US" dirty="0" smtClean="0"/>
          </a:p>
          <a:p>
            <a:r>
              <a:rPr lang="en-US" dirty="0" smtClean="0"/>
              <a:t>A broad view from the edge of the network is required to see the system’s full usage spectrum</a:t>
            </a:r>
          </a:p>
          <a:p>
            <a:r>
              <a:rPr lang="en-US" dirty="0" smtClean="0"/>
              <a:t>Approach is general to understanding other distributed systems</a:t>
            </a:r>
          </a:p>
          <a:p>
            <a:pPr lvl="1"/>
            <a:r>
              <a:rPr lang="en-US" dirty="0" smtClean="0"/>
              <a:t>Video streaming</a:t>
            </a:r>
          </a:p>
          <a:p>
            <a:pPr lvl="1"/>
            <a:r>
              <a:rPr lang="en-US" dirty="0" smtClean="0"/>
              <a:t>Peer-to-</a:t>
            </a:r>
            <a:r>
              <a:rPr lang="en-US" smtClean="0"/>
              <a:t>peer CDNs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5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493262f1b.gi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24"/>
          <a:stretch/>
        </p:blipFill>
        <p:spPr>
          <a:xfrm>
            <a:off x="1524000" y="2656114"/>
            <a:ext cx="6172200" cy="37446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System’s </a:t>
            </a:r>
            <a:r>
              <a:rPr lang="en-US" i="1" dirty="0" smtClean="0"/>
              <a:t>measured</a:t>
            </a:r>
            <a:r>
              <a:rPr lang="en-US" dirty="0" smtClean="0"/>
              <a:t> network impact depends on measurement vantage point</a:t>
            </a:r>
          </a:p>
          <a:p>
            <a:pPr lvl="1"/>
            <a:r>
              <a:rPr lang="en-US" dirty="0" smtClean="0"/>
              <a:t>How much of network traffic is from </a:t>
            </a:r>
            <a:r>
              <a:rPr lang="en-US" dirty="0" err="1" smtClean="0"/>
              <a:t>BitTorrent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Perspectives on distributed system measurement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524000" y="4103913"/>
            <a:ext cx="1295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43200" y="2656113"/>
            <a:ext cx="1295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4180113"/>
            <a:ext cx="11430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257800" y="3292926"/>
            <a:ext cx="1828800" cy="1371600"/>
          </a:xfrm>
          <a:prstGeom prst="wedgeRoundRectCallout">
            <a:avLst>
              <a:gd name="adj1" fmla="val -62500"/>
              <a:gd name="adj2" fmla="val 44395"/>
              <a:gd name="adj3" fmla="val 16667"/>
            </a:avLst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Eastern Europe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57%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ipoque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162800" y="4637313"/>
            <a:ext cx="1828800" cy="1371600"/>
          </a:xfrm>
          <a:prstGeom prst="wedgeRoundRectCallout">
            <a:avLst>
              <a:gd name="adj1" fmla="val -84822"/>
              <a:gd name="adj2" fmla="val -14468"/>
              <a:gd name="adj3" fmla="val 16667"/>
            </a:avLst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South</a:t>
            </a:r>
          </a:p>
          <a:p>
            <a:pPr algn="ctr"/>
            <a:r>
              <a:rPr lang="en-US" dirty="0" smtClean="0"/>
              <a:t>America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20%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ipoque</a:t>
            </a:r>
            <a:r>
              <a:rPr lang="en-US" dirty="0"/>
              <a:t>)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33400" y="3646713"/>
            <a:ext cx="1828800" cy="1371600"/>
          </a:xfrm>
          <a:prstGeom prst="wedgeRoundRectCallout">
            <a:avLst>
              <a:gd name="adj1" fmla="val 44147"/>
              <a:gd name="adj2" fmla="val 68866"/>
              <a:gd name="adj3" fmla="val 16667"/>
            </a:avLst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No, Germany </a:t>
            </a:r>
            <a:r>
              <a:rPr lang="en-US" dirty="0" smtClean="0"/>
              <a:t>is </a:t>
            </a:r>
            <a:r>
              <a:rPr lang="en-US" b="1" dirty="0" smtClean="0"/>
              <a:t>9-15%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(Maier et al. IMC’09)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1905000" y="2514599"/>
            <a:ext cx="1828800" cy="1055913"/>
          </a:xfrm>
          <a:prstGeom prst="wedgeRoundRectCallout">
            <a:avLst>
              <a:gd name="adj1" fmla="val 69941"/>
              <a:gd name="adj2" fmla="val 42411"/>
              <a:gd name="adj3" fmla="val 16667"/>
            </a:avLst>
          </a:prstGeom>
          <a:solidFill>
            <a:schemeClr val="bg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Germany</a:t>
            </a: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37%</a:t>
            </a:r>
            <a:r>
              <a:rPr lang="en-US" dirty="0" smtClean="0"/>
              <a:t> (</a:t>
            </a:r>
            <a:r>
              <a:rPr lang="en-US" dirty="0" err="1" smtClean="0"/>
              <a:t>ipoque</a:t>
            </a:r>
            <a:r>
              <a:rPr lang="en-US" dirty="0" smtClean="0"/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4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evaluating system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view from a broad set of end users</a:t>
            </a:r>
          </a:p>
          <a:p>
            <a:pPr lvl="1"/>
            <a:r>
              <a:rPr lang="en-US" dirty="0" smtClean="0"/>
              <a:t>To sample its overall network traffic</a:t>
            </a:r>
          </a:p>
          <a:p>
            <a:pPr lvl="1"/>
            <a:r>
              <a:rPr lang="en-US" dirty="0" smtClean="0"/>
              <a:t>Understand where </a:t>
            </a:r>
            <a:r>
              <a:rPr lang="en-US" dirty="0"/>
              <a:t>it </a:t>
            </a:r>
            <a:r>
              <a:rPr lang="en-US" dirty="0" smtClean="0"/>
              <a:t>flows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</a:t>
            </a:r>
            <a:r>
              <a:rPr lang="en-US" dirty="0"/>
              <a:t>pays for </a:t>
            </a:r>
            <a:r>
              <a:rPr lang="en-US" dirty="0" smtClean="0"/>
              <a:t>it (and how expensive it is)</a:t>
            </a:r>
          </a:p>
          <a:p>
            <a:pPr lvl="1"/>
            <a:endParaRPr lang="en-US" dirty="0"/>
          </a:p>
          <a:p>
            <a:r>
              <a:rPr lang="en-US" dirty="0" smtClean="0"/>
              <a:t>This work</a:t>
            </a:r>
          </a:p>
          <a:p>
            <a:pPr lvl="1"/>
            <a:r>
              <a:rPr lang="en-US" dirty="0" smtClean="0"/>
              <a:t>Relies on end users as vantage points</a:t>
            </a:r>
          </a:p>
          <a:p>
            <a:pPr lvl="2"/>
            <a:r>
              <a:rPr lang="en-US" dirty="0" smtClean="0"/>
              <a:t>Captures a sample of </a:t>
            </a:r>
            <a:r>
              <a:rPr lang="en-US" i="1" dirty="0" smtClean="0"/>
              <a:t>all </a:t>
            </a:r>
            <a:r>
              <a:rPr lang="en-US" dirty="0" err="1" smtClean="0"/>
              <a:t>BitTorrent</a:t>
            </a:r>
            <a:r>
              <a:rPr lang="en-US" dirty="0" smtClean="0"/>
              <a:t> traffic</a:t>
            </a:r>
          </a:p>
          <a:p>
            <a:pPr lvl="2"/>
            <a:r>
              <a:rPr lang="en-US" dirty="0" smtClean="0"/>
              <a:t>Reveals traffic’s path through the network</a:t>
            </a:r>
          </a:p>
          <a:p>
            <a:pPr lvl="3"/>
            <a:r>
              <a:rPr lang="en-US" dirty="0" smtClean="0"/>
              <a:t>Public view is not sufficient to map most </a:t>
            </a:r>
            <a:r>
              <a:rPr lang="en-US" dirty="0" err="1" smtClean="0"/>
              <a:t>BitTorrent</a:t>
            </a:r>
            <a:r>
              <a:rPr lang="en-US" dirty="0" smtClean="0"/>
              <a:t> traffic</a:t>
            </a:r>
          </a:p>
          <a:p>
            <a:pPr lvl="1"/>
            <a:r>
              <a:rPr lang="en-US" dirty="0" smtClean="0"/>
              <a:t>ISP data provides </a:t>
            </a:r>
            <a:r>
              <a:rPr lang="en-US" i="1" dirty="0" smtClean="0"/>
              <a:t>context</a:t>
            </a:r>
            <a:r>
              <a:rPr lang="en-US" dirty="0" smtClean="0"/>
              <a:t> to understand cost of </a:t>
            </a:r>
            <a:r>
              <a:rPr lang="en-US" dirty="0" err="1" smtClean="0"/>
              <a:t>BitTorrent</a:t>
            </a:r>
            <a:r>
              <a:rPr lang="en-US" dirty="0" smtClean="0"/>
              <a:t> traffic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5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diverse end-user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 </a:t>
            </a:r>
            <a:r>
              <a:rPr lang="en-US" dirty="0"/>
              <a:t>sample of users</a:t>
            </a:r>
          </a:p>
          <a:p>
            <a:pPr lvl="1"/>
            <a:r>
              <a:rPr lang="en-US" dirty="0"/>
              <a:t>500,000 users, 3,300 networks, 169 </a:t>
            </a:r>
            <a:r>
              <a:rPr lang="en-US" dirty="0" smtClean="0"/>
              <a:t>countries</a:t>
            </a:r>
          </a:p>
          <a:p>
            <a:r>
              <a:rPr lang="en-US" dirty="0" smtClean="0"/>
              <a:t>Running extensions (Ono &amp; NEWS) for </a:t>
            </a:r>
            <a:r>
              <a:rPr lang="en-US" dirty="0" err="1" smtClean="0"/>
              <a:t>Vuze</a:t>
            </a:r>
            <a:r>
              <a:rPr lang="en-US" dirty="0" smtClean="0"/>
              <a:t> </a:t>
            </a:r>
            <a:r>
              <a:rPr lang="en-US" dirty="0" err="1" smtClean="0"/>
              <a:t>BitTorrent</a:t>
            </a:r>
            <a:r>
              <a:rPr lang="en-US" dirty="0" smtClean="0"/>
              <a:t> client</a:t>
            </a:r>
          </a:p>
          <a:p>
            <a:pPr lvl="1"/>
            <a:r>
              <a:rPr lang="en-US" dirty="0" smtClean="0"/>
              <a:t>Anonymously report statistics</a:t>
            </a:r>
            <a:endParaRPr lang="en-US" dirty="0"/>
          </a:p>
          <a:p>
            <a:pPr lvl="1"/>
            <a:r>
              <a:rPr lang="en-US" dirty="0" smtClean="0"/>
              <a:t>Provide application</a:t>
            </a:r>
            <a:r>
              <a:rPr lang="en-US" dirty="0"/>
              <a:t>-level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e.g. session length, per-connection transfer volumes</a:t>
            </a:r>
          </a:p>
          <a:p>
            <a:pPr lvl="2"/>
            <a:r>
              <a:rPr lang="en-US" dirty="0" smtClean="0"/>
              <a:t>Log 13 TB of traffic per day</a:t>
            </a:r>
            <a:endParaRPr lang="en-US" dirty="0"/>
          </a:p>
          <a:p>
            <a:pPr lvl="1"/>
            <a:r>
              <a:rPr lang="en-US" dirty="0" smtClean="0"/>
              <a:t>Conduct active measurements to reveal traffic paths</a:t>
            </a:r>
          </a:p>
          <a:p>
            <a:pPr lvl="2"/>
            <a:r>
              <a:rPr lang="en-US" dirty="0" smtClean="0"/>
              <a:t>With public view alone, we can map 25% of traffic</a:t>
            </a:r>
          </a:p>
          <a:p>
            <a:pPr lvl="2"/>
            <a:r>
              <a:rPr lang="en-US" dirty="0" smtClean="0"/>
              <a:t>Supplemented with </a:t>
            </a:r>
            <a:r>
              <a:rPr lang="en-US" dirty="0" err="1" smtClean="0"/>
              <a:t>traceroutes</a:t>
            </a:r>
            <a:r>
              <a:rPr lang="en-US" dirty="0" smtClean="0"/>
              <a:t>, we can map 89%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2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BitTorrent</a:t>
            </a:r>
            <a:r>
              <a:rPr lang="en-US" dirty="0" smtClean="0"/>
              <a:t> is being used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Who is using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BitTorrent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do people run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BitTorrent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much traffic does it generate?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from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Nov. 2010</a:t>
            </a:r>
          </a:p>
          <a:p>
            <a:r>
              <a:rPr lang="en-US" dirty="0" smtClean="0"/>
              <a:t>Where the generated traffic flows</a:t>
            </a:r>
          </a:p>
          <a:p>
            <a:r>
              <a:rPr lang="en-US" dirty="0" smtClean="0"/>
              <a:t>Who pays for it and how much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7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393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393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trends: </a:t>
            </a:r>
            <a:r>
              <a:rPr lang="en-US" dirty="0" smtClean="0"/>
              <a:t>user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" name="Content Placeholder 2" descr="connectedPeersGeoPie2010Nov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1" b="12564"/>
          <a:stretch/>
        </p:blipFill>
        <p:spPr bwMode="auto">
          <a:xfrm>
            <a:off x="4800600" y="1981200"/>
            <a:ext cx="399040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 descr="connectedPeersGeo.pie.2009-11-01.pdf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17435" b="11025"/>
          <a:stretch/>
        </p:blipFill>
        <p:spPr>
          <a:xfrm>
            <a:off x="533400" y="2042160"/>
            <a:ext cx="3479800" cy="2834640"/>
          </a:xfrm>
        </p:spPr>
      </p:pic>
      <p:sp>
        <p:nvSpPr>
          <p:cNvPr id="14" name="TextBox 13"/>
          <p:cNvSpPr txBox="1"/>
          <p:nvPr/>
        </p:nvSpPr>
        <p:spPr>
          <a:xfrm>
            <a:off x="1447800" y="290578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2009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97180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2010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85800" y="4572000"/>
            <a:ext cx="579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dirty="0" smtClean="0"/>
          </a:p>
          <a:p>
            <a:r>
              <a:rPr lang="en-US" sz="2400" dirty="0" smtClean="0"/>
              <a:t>Decrease in Europe</a:t>
            </a:r>
          </a:p>
          <a:p>
            <a:r>
              <a:rPr lang="en-US" sz="2400" dirty="0" smtClean="0"/>
              <a:t>Increase in Asia, Africa and Oceania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19591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Connected peers </a:t>
            </a:r>
            <a:br>
              <a:rPr lang="en-US" sz="2000" dirty="0" smtClean="0"/>
            </a:br>
            <a:r>
              <a:rPr lang="en-US" sz="2000" dirty="0" smtClean="0"/>
              <a:t>by continent </a:t>
            </a: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8382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Overall population reduced by 10%</a:t>
            </a:r>
          </a:p>
          <a:p>
            <a:r>
              <a:rPr lang="en-US" sz="2400" dirty="0" smtClean="0"/>
              <a:t>Locations of users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51315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 trends: </a:t>
            </a:r>
            <a:r>
              <a:rPr lang="en-US" dirty="0" smtClean="0"/>
              <a:t>user population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6" name="Content Placeholder 5" descr="connectedPeersGeoChange.pdf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" b="4286"/>
          <a:stretch/>
        </p:blipFill>
        <p:spPr>
          <a:xfrm>
            <a:off x="304800" y="838200"/>
            <a:ext cx="6096000" cy="336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1575137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Rate of growth of connected users per continent relative to Nov. 2008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4419600"/>
            <a:ext cx="7239000" cy="1905000"/>
          </a:xfrm>
        </p:spPr>
        <p:txBody>
          <a:bodyPr/>
          <a:lstStyle/>
          <a:p>
            <a:r>
              <a:rPr lang="en-US" sz="2400" dirty="0"/>
              <a:t>Europe continues to drop</a:t>
            </a:r>
          </a:p>
          <a:p>
            <a:r>
              <a:rPr lang="en-US" sz="2400" dirty="0"/>
              <a:t>N. America, S. America remain stable since 2009</a:t>
            </a:r>
          </a:p>
          <a:p>
            <a:r>
              <a:rPr lang="en-US" sz="2400" dirty="0" smtClean="0"/>
              <a:t>76% growth in Africa and 47% </a:t>
            </a:r>
            <a:r>
              <a:rPr lang="en-US" sz="2400" dirty="0"/>
              <a:t>i</a:t>
            </a:r>
            <a:r>
              <a:rPr lang="en-US" sz="2400" dirty="0" smtClean="0"/>
              <a:t>n Asia</a:t>
            </a:r>
          </a:p>
        </p:txBody>
      </p:sp>
    </p:spTree>
    <p:extLst>
      <p:ext uri="{BB962C8B-B14F-4D97-AF65-F5344CB8AC3E}">
        <p14:creationId xmlns:p14="http://schemas.microsoft.com/office/powerpoint/2010/main" val="48077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nectedPeersGeo.weekdays.norm.EU.200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5366"/>
            <a:ext cx="4953000" cy="3635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trends: stronger diurnal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953000"/>
            <a:ext cx="8305800" cy="1143000"/>
          </a:xfrm>
        </p:spPr>
        <p:txBody>
          <a:bodyPr/>
          <a:lstStyle/>
          <a:p>
            <a:r>
              <a:rPr lang="en-US" sz="2400" dirty="0" smtClean="0"/>
              <a:t>Shift away from overnight use</a:t>
            </a:r>
          </a:p>
          <a:p>
            <a:r>
              <a:rPr lang="en-US" sz="2400" dirty="0" smtClean="0"/>
              <a:t>Peak usage aligns with evening hours, local time</a:t>
            </a:r>
          </a:p>
          <a:p>
            <a:pPr lvl="1"/>
            <a:r>
              <a:rPr lang="en-US" sz="2000" dirty="0" smtClean="0"/>
              <a:t>Potential impact on ISPs’ costs under burstable billing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On Blind Mice and the Elephant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0320" y="885744"/>
            <a:ext cx="380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European peers seen on weekdays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121920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Normalized number of peers seen per hour in Europe, depending on time of day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3" y="1193559"/>
            <a:ext cx="4953000" cy="36357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 rot="2091027">
            <a:off x="3340913" y="1725175"/>
            <a:ext cx="2027275" cy="816847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18542" y="1331684"/>
            <a:ext cx="773887" cy="637025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5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2" animBg="1"/>
    </p:bldLst>
  </p:timing>
</p:sld>
</file>

<file path=ppt/theme/theme1.xml><?xml version="1.0" encoding="utf-8"?>
<a:theme xmlns:a="http://schemas.openxmlformats.org/drawingml/2006/main" name="1_aqualab01">
  <a:themeElements>
    <a:clrScheme name="1_aqualab01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6666FF"/>
      </a:hlink>
      <a:folHlink>
        <a:srgbClr val="5BA2CD"/>
      </a:folHlink>
    </a:clrScheme>
    <a:fontScheme name="1_aqualab0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qualab01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qualab01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qualab01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6666FF"/>
        </a:hlink>
        <a:folHlink>
          <a:srgbClr val="71B7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qualab01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6666FF"/>
        </a:hlink>
        <a:folHlink>
          <a:srgbClr val="5BA2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32819</TotalTime>
  <Words>1350</Words>
  <Application>Microsoft Macintosh PowerPoint</Application>
  <PresentationFormat>On-screen Show (4:3)</PresentationFormat>
  <Paragraphs>245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1_aqualab01</vt:lpstr>
      <vt:lpstr>On Blind Mice and the Elephant Understanding the Network Impact of a Large Distributed System</vt:lpstr>
      <vt:lpstr>Several elephants of the Internet</vt:lpstr>
      <vt:lpstr>Perspectives on distributed system measurement</vt:lpstr>
      <vt:lpstr>Approach to evaluating system impact</vt:lpstr>
      <vt:lpstr>Our diverse end-user perspective</vt:lpstr>
      <vt:lpstr>Roadmap</vt:lpstr>
      <vt:lpstr>BitTorrent trends: user population</vt:lpstr>
      <vt:lpstr>BitTorrent trends: user population</vt:lpstr>
      <vt:lpstr>BitTorrent trends: stronger diurnal patterns</vt:lpstr>
      <vt:lpstr>BitTorrent trends: increased traffic volumes</vt:lpstr>
      <vt:lpstr>Trends in BitTorrent usage and traffic</vt:lpstr>
      <vt:lpstr>Where BitTorrent traffic flows</vt:lpstr>
      <vt:lpstr>Traffic’s “depth” in the network</vt:lpstr>
      <vt:lpstr>Endpoints’ tiers determine “depth”</vt:lpstr>
      <vt:lpstr>Roadmap</vt:lpstr>
      <vt:lpstr>Economic implications for ISPs</vt:lpstr>
      <vt:lpstr>95th-percentile billing</vt:lpstr>
      <vt:lpstr>95th-percentile and Shapley value</vt:lpstr>
      <vt:lpstr>Relative cost of BitTorrent traffic</vt:lpstr>
      <vt:lpstr>Traffic characteristics and relative cost</vt:lpstr>
      <vt:lpstr>Traffic characteristics and relative cost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fabianb</dc:creator>
  <cp:lastModifiedBy>John Otto</cp:lastModifiedBy>
  <cp:revision>656</cp:revision>
  <cp:lastPrinted>1601-01-01T00:00:00Z</cp:lastPrinted>
  <dcterms:created xsi:type="dcterms:W3CDTF">1601-01-01T00:00:00Z</dcterms:created>
  <dcterms:modified xsi:type="dcterms:W3CDTF">2011-08-17T14:06:25Z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