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0" r:id="rId3"/>
    <p:sldId id="276" r:id="rId4"/>
    <p:sldId id="268" r:id="rId5"/>
    <p:sldId id="275" r:id="rId6"/>
    <p:sldId id="274" r:id="rId7"/>
    <p:sldId id="271" r:id="rId8"/>
    <p:sldId id="272" r:id="rId9"/>
    <p:sldId id="273" r:id="rId10"/>
    <p:sldId id="263" r:id="rId11"/>
    <p:sldId id="277" r:id="rId12"/>
    <p:sldId id="258" r:id="rId13"/>
    <p:sldId id="269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hiddenSlides="1"/>
  <p:clrMru>
    <a:srgbClr val="4C4C4C"/>
    <a:srgbClr val="34315A"/>
    <a:srgbClr val="333333"/>
    <a:srgbClr val="43416C"/>
    <a:srgbClr val="43426D"/>
    <a:srgbClr val="343353"/>
    <a:srgbClr val="CCCCCC"/>
    <a:srgbClr val="004080"/>
    <a:srgbClr val="FEC5A1"/>
    <a:srgbClr val="5DEB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5" autoAdjust="0"/>
    <p:restoredTop sz="91071" autoAdjust="0"/>
  </p:normalViewPr>
  <p:slideViewPr>
    <p:cSldViewPr snapToGrid="0">
      <p:cViewPr>
        <p:scale>
          <a:sx n="125" d="100"/>
          <a:sy n="125" d="100"/>
        </p:scale>
        <p:origin x="-96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7CC827-6536-4A09-B219-39EB11687E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54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F03FCFB-547A-4DD8-8926-26E59ADA6A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749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Target:</a:t>
            </a:r>
            <a:r>
              <a:rPr lang="en-US" baseline="0" dirty="0" smtClean="0"/>
              <a:t> 15 min + 5 min for Q&amp;A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3FCFB-547A-4DD8-8926-26E59ADA6A0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363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methodology here – scraped all trackers for several large, globally-popular torrents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3FCFB-547A-4DD8-8926-26E59ADA6A0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39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3FCFB-547A-4DD8-8926-26E59ADA6A0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20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Again, provide a bit of methodology for what we collect: 50 top torrents, study the tracker-search site graph &amp; population size. Minimum/median/maximum</a:t>
            </a:r>
            <a:r>
              <a:rPr lang="en-US" baseline="0" dirty="0" smtClean="0"/>
              <a:t> correspond to the improvements depending on search site chosen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3FCFB-547A-4DD8-8926-26E59ADA6A0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352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657600"/>
            <a:ext cx="6400800" cy="20129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4C4C4C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158424"/>
            <a:ext cx="8418513" cy="584776"/>
          </a:xfrm>
        </p:spPr>
        <p:txBody>
          <a:bodyPr anchor="b">
            <a:spAutoFit/>
          </a:bodyPr>
          <a:lstStyle>
            <a:lvl1pPr algn="ctr">
              <a:defRPr sz="3200" baseline="0">
                <a:ln w="18415" cmpd="sng">
                  <a:noFill/>
                  <a:prstDash val="solid"/>
                </a:ln>
                <a:solidFill>
                  <a:srgbClr val="343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14400"/>
            <a:ext cx="3962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962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3825"/>
            <a:ext cx="8077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14400"/>
            <a:ext cx="39624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914400"/>
            <a:ext cx="39624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5858" y="142744"/>
            <a:ext cx="8690428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0786" y="798286"/>
            <a:ext cx="8218714" cy="552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blackGray">
          <a:xfrm>
            <a:off x="4181928" y="6579810"/>
            <a:ext cx="4962071" cy="285858"/>
          </a:xfrm>
          <a:prstGeom prst="rect">
            <a:avLst/>
          </a:prstGeom>
          <a:solidFill>
            <a:srgbClr val="43426D"/>
          </a:solidFill>
          <a:ln w="0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" name="Rectangle 8"/>
          <p:cNvSpPr>
            <a:spLocks noChangeArrowheads="1"/>
          </p:cNvSpPr>
          <p:nvPr userDrawn="1"/>
        </p:nvSpPr>
        <p:spPr bwMode="blackGray">
          <a:xfrm>
            <a:off x="-25620" y="6587608"/>
            <a:ext cx="9233120" cy="296928"/>
          </a:xfrm>
          <a:prstGeom prst="rect">
            <a:avLst/>
          </a:prstGeom>
          <a:noFill/>
          <a:ln w="19050">
            <a:solidFill>
              <a:srgbClr val="43416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" name="Footer Placeholder 3"/>
          <p:cNvSpPr txBox="1">
            <a:spLocks/>
          </p:cNvSpPr>
          <p:nvPr userDrawn="1"/>
        </p:nvSpPr>
        <p:spPr>
          <a:xfrm>
            <a:off x="1" y="6546905"/>
            <a:ext cx="4038600" cy="2993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Source Sans Pro"/>
                <a:ea typeface="+mn-ea"/>
                <a:cs typeface="Source Sans Pro"/>
              </a:rPr>
              <a:t>P2P’13		   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Source Sans Pro"/>
                <a:ea typeface="+mn-ea"/>
                <a:cs typeface="Source Sans Pro"/>
              </a:rPr>
              <a:t>Otto and Bustamante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Source Sans Pro"/>
              <a:ea typeface="+mn-ea"/>
              <a:cs typeface="Source Sans Pro"/>
            </a:endParaRPr>
          </a:p>
        </p:txBody>
      </p:sp>
      <p:sp>
        <p:nvSpPr>
          <p:cNvPr id="22" name="Slide Number Placeholder 4"/>
          <p:cNvSpPr txBox="1">
            <a:spLocks/>
          </p:cNvSpPr>
          <p:nvPr/>
        </p:nvSpPr>
        <p:spPr>
          <a:xfrm>
            <a:off x="8732762" y="6543804"/>
            <a:ext cx="411238" cy="3409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Source Sans Pro Light"/>
              <a:ea typeface="+mn-ea"/>
              <a:cs typeface="Source Sans Pro Light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4038600" y="6546854"/>
            <a:ext cx="510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600" dirty="0" smtClean="0">
                <a:solidFill>
                  <a:srgbClr val="CCCCCC"/>
                </a:solidFill>
                <a:latin typeface="Source Sans Pro"/>
                <a:cs typeface="Source Sans Pro"/>
              </a:rPr>
              <a:t>The Hidden Locality</a:t>
            </a:r>
            <a:r>
              <a:rPr lang="en-US" sz="1600" baseline="0" dirty="0" smtClean="0">
                <a:solidFill>
                  <a:srgbClr val="CCCCCC"/>
                </a:solidFill>
                <a:latin typeface="Source Sans Pro"/>
                <a:cs typeface="Source Sans Pro"/>
              </a:rPr>
              <a:t> in Swarms</a:t>
            </a:r>
            <a:r>
              <a:rPr lang="en-US" sz="1600" dirty="0" smtClean="0">
                <a:solidFill>
                  <a:srgbClr val="CCCCCC"/>
                </a:solidFill>
                <a:latin typeface="Source Sans Pro"/>
                <a:cs typeface="Source Sans Pro"/>
              </a:rPr>
              <a:t>		</a:t>
            </a:r>
            <a:r>
              <a:rPr lang="en-US" sz="1600" baseline="0" dirty="0" smtClean="0">
                <a:solidFill>
                  <a:srgbClr val="CCCCCC"/>
                </a:solidFill>
                <a:latin typeface="Source Sans Pro"/>
                <a:cs typeface="Source Sans Pro"/>
              </a:rPr>
              <a:t>                    </a:t>
            </a:r>
            <a:fld id="{7020D3DC-CDC9-4B94-A0DB-13F4D698751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Source Sans Pro"/>
                <a:ea typeface="+mn-ea"/>
                <a:cs typeface="Source Sans Pro"/>
              </a:rPr>
              <a:pPr algn="r">
                <a:defRPr/>
              </a:pPr>
              <a:t>‹#›</a:t>
            </a:fld>
            <a:endParaRPr lang="en-US" sz="1600" dirty="0" smtClean="0">
              <a:solidFill>
                <a:srgbClr val="CCCCCC"/>
              </a:solidFill>
              <a:latin typeface="Source Sans Pro"/>
              <a:cs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4" r:id="rId3"/>
    <p:sldLayoutId id="2147483736" r:id="rId4"/>
    <p:sldLayoutId id="2147483737" r:id="rId5"/>
    <p:sldLayoutId id="2147483740" r:id="rId6"/>
    <p:sldLayoutId id="2147483742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0" cap="none" spc="0">
          <a:ln>
            <a:noFill/>
          </a:ln>
          <a:solidFill>
            <a:srgbClr val="34315A"/>
          </a:solidFill>
          <a:effectLst/>
          <a:latin typeface="Source Sans Pro"/>
          <a:ea typeface="+mj-ea"/>
          <a:cs typeface="Source Sans Pro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Blip>
          <a:blip r:embed="rId9"/>
        </a:buBlip>
        <a:defRPr sz="2400">
          <a:solidFill>
            <a:srgbClr val="4C4C4C"/>
          </a:solidFill>
          <a:latin typeface="Source Sans Pro"/>
          <a:ea typeface="+mn-ea"/>
          <a:cs typeface="Source Sans Pro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C4C4C"/>
          </a:solidFill>
          <a:latin typeface="Source Sans Pro"/>
          <a:cs typeface="Source Sans Pro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sz="1800">
          <a:solidFill>
            <a:srgbClr val="4C4C4C"/>
          </a:solidFill>
          <a:latin typeface="Source Sans Pro"/>
          <a:cs typeface="Source Sans Pro"/>
        </a:defRPr>
      </a:lvl3pPr>
      <a:lvl4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1800">
          <a:solidFill>
            <a:srgbClr val="4C4C4C"/>
          </a:solidFill>
          <a:latin typeface="Source Sans Pro"/>
          <a:cs typeface="Source Sans Pro"/>
        </a:defRPr>
      </a:lvl4pPr>
      <a:lvl5pPr marL="20574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Source Sans Pro"/>
          <a:cs typeface="Source Sans Pro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b="1" dirty="0" smtClean="0"/>
              <a:t>John S. Otto</a:t>
            </a:r>
          </a:p>
          <a:p>
            <a:r>
              <a:rPr lang="en-US" dirty="0" err="1" smtClean="0"/>
              <a:t>Fabián</a:t>
            </a:r>
            <a:r>
              <a:rPr lang="en-US" dirty="0" smtClean="0"/>
              <a:t> E. Bustamante</a:t>
            </a:r>
          </a:p>
          <a:p>
            <a:r>
              <a:rPr lang="en-US" i="1" dirty="0" smtClean="0"/>
              <a:t>Northwestern U.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The Hidden Locality in Swarms</a:t>
            </a:r>
            <a:endParaRPr lang="en-US" dirty="0"/>
          </a:p>
        </p:txBody>
      </p:sp>
      <p:pic>
        <p:nvPicPr>
          <p:cNvPr id="5" name="Picture 4" descr="AquaLab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449" y="5030876"/>
            <a:ext cx="1699615" cy="168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26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torrent sites are better than others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77776" y="799374"/>
            <a:ext cx="3011714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ource Sans Pro"/>
                <a:cs typeface="Source Sans Pro"/>
              </a:rPr>
              <a:t>Graph representation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791442" y="1938778"/>
            <a:ext cx="3407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Source Sans Pro"/>
                <a:cs typeface="Source Sans Pro"/>
              </a:rPr>
              <a:t>Each component is an isolated subset of the swarm population</a:t>
            </a:r>
            <a:endParaRPr lang="en-US" dirty="0">
              <a:latin typeface="Source Sans Pro"/>
              <a:cs typeface="Source Sans Pr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442" y="1298698"/>
            <a:ext cx="2783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Source Sans Pro"/>
                <a:cs typeface="Source Sans Pro"/>
              </a:rPr>
              <a:t>Connected trackers are “co-listed” in a .torrent file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01856" y="1368334"/>
            <a:ext cx="470624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Source Sans Pro"/>
                <a:cs typeface="Source Sans Pro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1856" y="1998254"/>
            <a:ext cx="470624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Source Sans Pro"/>
                <a:cs typeface="Source Sans Pro"/>
              </a:rPr>
              <a:t>2</a:t>
            </a:r>
          </a:p>
        </p:txBody>
      </p:sp>
      <p:pic>
        <p:nvPicPr>
          <p:cNvPr id="13" name="Content Placeholder 12" descr="trackerGraph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34" b="-5934"/>
          <a:stretch>
            <a:fillRect/>
          </a:stretch>
        </p:blipFill>
        <p:spPr>
          <a:xfrm>
            <a:off x="389346" y="1178560"/>
            <a:ext cx="7154545" cy="4810759"/>
          </a:xfrm>
        </p:spPr>
      </p:pic>
      <p:sp>
        <p:nvSpPr>
          <p:cNvPr id="14" name="Oval 13"/>
          <p:cNvSpPr/>
          <p:nvPr/>
        </p:nvSpPr>
        <p:spPr bwMode="auto">
          <a:xfrm>
            <a:off x="274320" y="4490720"/>
            <a:ext cx="2143760" cy="140208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91440" y="1158240"/>
            <a:ext cx="2265680" cy="1402080"/>
          </a:xfrm>
          <a:prstGeom prst="ellipse">
            <a:avLst/>
          </a:prstGeom>
          <a:noFill/>
          <a:ln w="635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9649" y="874124"/>
            <a:ext cx="1949312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Source Sans Pro"/>
                <a:cs typeface="Source Sans Pro"/>
              </a:rPr>
              <a:t>Best choice</a:t>
            </a:r>
            <a:endParaRPr lang="en-US" sz="2400" dirty="0">
              <a:latin typeface="Source Sans Pro"/>
              <a:cs typeface="Source Sans Pr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8049" y="5710284"/>
            <a:ext cx="1949312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Source Sans Pro"/>
                <a:cs typeface="Source Sans Pro"/>
              </a:rPr>
              <a:t>Worst choice</a:t>
            </a:r>
            <a:endParaRPr lang="en-US" sz="2400" dirty="0">
              <a:latin typeface="Source Sans Pro"/>
              <a:cs typeface="Source Sans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95744" y="4143136"/>
            <a:ext cx="4055775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Source Sans Pro"/>
                <a:cs typeface="Source Sans Pro"/>
              </a:rPr>
              <a:t>Benefits of using all trackers:</a:t>
            </a:r>
          </a:p>
          <a:p>
            <a:pPr marL="342900" indent="-342900">
              <a:buAutoNum type="arabicParenR"/>
            </a:pPr>
            <a:r>
              <a:rPr lang="en-US" sz="2400" dirty="0">
                <a:latin typeface="Source Sans Pro"/>
                <a:cs typeface="Source Sans Pro"/>
              </a:rPr>
              <a:t>M</a:t>
            </a:r>
            <a:r>
              <a:rPr lang="en-US" sz="2400" dirty="0" smtClean="0">
                <a:latin typeface="Source Sans Pro"/>
                <a:cs typeface="Source Sans Pro"/>
              </a:rPr>
              <a:t>ore sources of peers</a:t>
            </a:r>
          </a:p>
          <a:p>
            <a:pPr marL="342900" indent="-342900">
              <a:buAutoNum type="arabicParenR"/>
            </a:pPr>
            <a:r>
              <a:rPr lang="en-US" sz="2400" dirty="0" smtClean="0">
                <a:latin typeface="Source Sans Pro"/>
                <a:cs typeface="Source Sans Pro"/>
              </a:rPr>
              <a:t>Access to more of the swarm, more local peers</a:t>
            </a:r>
            <a:endParaRPr lang="en-US" sz="2400" dirty="0"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799629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1" animBg="1"/>
      <p:bldP spid="16" grpId="2" animBg="1"/>
      <p:bldP spid="17" grpId="1" animBg="1"/>
      <p:bldP spid="17" grpId="2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trackers = access to more of the swarm</a:t>
            </a:r>
            <a:endParaRPr lang="en-US" dirty="0"/>
          </a:p>
        </p:txBody>
      </p:sp>
      <p:pic>
        <p:nvPicPr>
          <p:cNvPr id="5" name="Content Placeholder 4" descr="pop_gain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956" b="-12956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6778129" y="4399644"/>
            <a:ext cx="1573391" cy="40011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Source Sans Pro"/>
                <a:cs typeface="Source Sans Pro"/>
              </a:rPr>
              <a:t>Worst choice</a:t>
            </a:r>
            <a:endParaRPr lang="en-US" sz="2000" dirty="0">
              <a:solidFill>
                <a:srgbClr val="FF0000"/>
              </a:solidFill>
              <a:latin typeface="Source Sans Pro"/>
              <a:cs typeface="Source Sans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7969" y="3546204"/>
            <a:ext cx="1573391" cy="40011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8000"/>
                </a:solidFill>
                <a:latin typeface="Source Sans Pro"/>
                <a:cs typeface="Source Sans Pro"/>
              </a:rPr>
              <a:t>Best choice</a:t>
            </a:r>
            <a:endParaRPr lang="en-US" sz="2000" dirty="0">
              <a:solidFill>
                <a:srgbClr val="008000"/>
              </a:solidFill>
              <a:latin typeface="Source Sans Pro"/>
              <a:cs typeface="Source Sans Pro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1337843" y="3153591"/>
            <a:ext cx="2685517" cy="36285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24625" y="3116976"/>
            <a:ext cx="2135535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Source Sans Pro"/>
                <a:cs typeface="Source Sans Pro"/>
              </a:rPr>
              <a:t>Up to 50% increase!</a:t>
            </a:r>
            <a:endParaRPr lang="en-US" dirty="0">
              <a:latin typeface="Source Sans Pro"/>
              <a:cs typeface="Source Sans Pro"/>
            </a:endParaRPr>
          </a:p>
        </p:txBody>
      </p:sp>
      <p:sp>
        <p:nvSpPr>
          <p:cNvPr id="9" name="Left Bracket 8"/>
          <p:cNvSpPr/>
          <p:nvPr/>
        </p:nvSpPr>
        <p:spPr bwMode="auto">
          <a:xfrm>
            <a:off x="615654" y="1605280"/>
            <a:ext cx="257015" cy="679246"/>
          </a:xfrm>
          <a:prstGeom prst="leftBracket">
            <a:avLst/>
          </a:prstGeom>
          <a:noFill/>
          <a:ln w="635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515" y="829128"/>
            <a:ext cx="3312885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ource Sans Pro"/>
                <a:cs typeface="Source Sans Pro"/>
              </a:rPr>
              <a:t>20% of torrents: miss part of the swarm no matter what site used</a:t>
            </a:r>
            <a:endParaRPr lang="en-US" dirty="0"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840374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Widespread locality exists</a:t>
            </a:r>
          </a:p>
          <a:p>
            <a:pPr lvl="1"/>
            <a:r>
              <a:rPr lang="en-US" dirty="0" smtClean="0"/>
              <a:t>50% of networks have 5+ local peers</a:t>
            </a:r>
          </a:p>
          <a:p>
            <a:pPr lvl="1"/>
            <a:r>
              <a:rPr lang="en-US" dirty="0" smtClean="0"/>
              <a:t>Time-of-day is a key factor: 200% locality increase during peak hour</a:t>
            </a:r>
          </a:p>
          <a:p>
            <a:r>
              <a:rPr lang="en-US" dirty="0" smtClean="0"/>
              <a:t>Client-side modifications improve discovery rate by &gt;100x</a:t>
            </a:r>
          </a:p>
          <a:p>
            <a:r>
              <a:rPr lang="en-US" dirty="0" smtClean="0"/>
              <a:t>Using all trackers is essential to discover available locality</a:t>
            </a:r>
          </a:p>
          <a:p>
            <a:r>
              <a:rPr lang="en-US" dirty="0" smtClean="0"/>
              <a:t>These techniques boost the efficacy of end-host-based biased neighbor selection</a:t>
            </a:r>
          </a:p>
        </p:txBody>
      </p:sp>
    </p:spTree>
    <p:extLst>
      <p:ext uri="{BB962C8B-B14F-4D97-AF65-F5344CB8AC3E}">
        <p14:creationId xmlns:p14="http://schemas.microsoft.com/office/powerpoint/2010/main" val="36822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are still talking about locality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Sustainable growth requires efficient use of resources</a:t>
            </a:r>
          </a:p>
          <a:p>
            <a:pPr lvl="1"/>
            <a:r>
              <a:rPr lang="en-US" dirty="0" smtClean="0"/>
              <a:t>local copies of content </a:t>
            </a:r>
            <a:r>
              <a:rPr lang="en-US" smtClean="0"/>
              <a:t>offload the </a:t>
            </a:r>
            <a:r>
              <a:rPr lang="en-US" dirty="0" smtClean="0"/>
              <a:t>network</a:t>
            </a:r>
          </a:p>
          <a:p>
            <a:r>
              <a:rPr lang="en-US" dirty="0" smtClean="0"/>
              <a:t>When systems ossify or are beyond our control, we…</a:t>
            </a:r>
          </a:p>
          <a:p>
            <a:pPr lvl="1"/>
            <a:r>
              <a:rPr lang="en-US" dirty="0" smtClean="0"/>
              <a:t>cope as best we can</a:t>
            </a:r>
          </a:p>
          <a:p>
            <a:pPr lvl="1"/>
            <a:r>
              <a:rPr lang="en-US" dirty="0" smtClean="0"/>
              <a:t>build on top – end-host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768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Locality in P2P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cross-ISP traffic</a:t>
            </a:r>
          </a:p>
          <a:p>
            <a:r>
              <a:rPr lang="en-US" dirty="0" smtClean="0"/>
              <a:t>Better performance</a:t>
            </a:r>
          </a:p>
          <a:p>
            <a:r>
              <a:rPr lang="en-US" dirty="0" smtClean="0"/>
              <a:t>Lower ISP costs, reduced peering link congestion</a:t>
            </a:r>
          </a:p>
          <a:p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uch work toward finding and connecting to local peers</a:t>
            </a:r>
          </a:p>
          <a:p>
            <a:pPr lvl="1"/>
            <a:r>
              <a:rPr lang="en-US" dirty="0" smtClean="0"/>
              <a:t>Ono, P4P, ALTO</a:t>
            </a:r>
          </a:p>
          <a:p>
            <a:endParaRPr lang="en-US" dirty="0" smtClean="0"/>
          </a:p>
          <a:p>
            <a:r>
              <a:rPr lang="en-US" dirty="0" smtClean="0"/>
              <a:t>Why are we still talking about this?</a:t>
            </a:r>
          </a:p>
          <a:p>
            <a:pPr lvl="1"/>
            <a:r>
              <a:rPr lang="en-US" dirty="0" smtClean="0"/>
              <a:t>Does much locality exist?</a:t>
            </a:r>
          </a:p>
          <a:p>
            <a:pPr lvl="1"/>
            <a:r>
              <a:rPr lang="en-US" dirty="0" smtClean="0"/>
              <a:t>How can a peer find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470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Widespread locality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10621" y="2047678"/>
            <a:ext cx="650306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cs typeface="Source Sans Pro"/>
              </a:rPr>
              <a:t>Focus on popular torrents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cs typeface="Source Sans Pro"/>
                <a:sym typeface="Wingdings"/>
              </a:rPr>
              <a:t>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cs typeface="Source Sans Pro"/>
                <a:sym typeface="Wingdings"/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cs typeface="Source Sans Pro"/>
                <a:sym typeface="Wingdings"/>
              </a:rPr>
              <a:t>where challenge of finding locality is hardest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cs typeface="Source Sans Pro"/>
                <a:sym typeface="Wingdings"/>
              </a:rPr>
            </a:br>
            <a:endParaRPr lang="en-US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cs typeface="Source Sans Pro"/>
              </a:rPr>
              <a:t>Use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cs typeface="Source Sans Pro"/>
              </a:rPr>
              <a:t>Dasu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cs typeface="Source Sans Pro"/>
              </a:rPr>
              <a:t> platform of widely-distributed nodes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/>
              <a:buChar char="•"/>
            </a:pPr>
            <a:endParaRPr lang="en-US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cs typeface="Source Sans Pro"/>
              </a:rPr>
              <a:t>Repeated requests to all trackers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cs typeface="Source Sans Pro"/>
                <a:sym typeface="Wingdings"/>
              </a:rPr>
              <a:t>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cs typeface="Source Sans Pro"/>
                <a:sym typeface="Wingdings"/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cs typeface="Source Sans Pro"/>
                <a:sym typeface="Wingdings"/>
              </a:rPr>
              <a:t>approximate full knowledge of the swarm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0786" y="798286"/>
            <a:ext cx="433614" cy="552631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889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Widespread locality</a:t>
            </a:r>
            <a:endParaRPr lang="en-US" dirty="0"/>
          </a:p>
        </p:txBody>
      </p:sp>
      <p:pic>
        <p:nvPicPr>
          <p:cNvPr id="6" name="Content Placeholder 5" descr="globalAsnScaled_53185_avg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22" b="-3022"/>
          <a:stretch>
            <a:fillRect/>
          </a:stretch>
        </p:blipFill>
        <p:spPr/>
      </p:pic>
      <p:sp>
        <p:nvSpPr>
          <p:cNvPr id="5" name="Left Bracket 4"/>
          <p:cNvSpPr/>
          <p:nvPr/>
        </p:nvSpPr>
        <p:spPr bwMode="auto">
          <a:xfrm rot="6334730">
            <a:off x="2556214" y="1005611"/>
            <a:ext cx="257015" cy="2335555"/>
          </a:xfrm>
          <a:prstGeom prst="leftBracket">
            <a:avLst/>
          </a:prstGeom>
          <a:noFill/>
          <a:ln w="635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2715" y="1387928"/>
            <a:ext cx="2095499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ource Sans Pro"/>
                <a:cs typeface="Source Sans Pro"/>
              </a:rPr>
              <a:t>Top 1%:</a:t>
            </a:r>
          </a:p>
          <a:p>
            <a:r>
              <a:rPr lang="en-US" dirty="0" smtClean="0">
                <a:latin typeface="Source Sans Pro"/>
                <a:cs typeface="Source Sans Pro"/>
              </a:rPr>
              <a:t>hundreds of peers</a:t>
            </a:r>
            <a:endParaRPr lang="en-US" dirty="0">
              <a:latin typeface="Source Sans Pro"/>
              <a:cs typeface="Source Sans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511" y="745577"/>
            <a:ext cx="3403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cs typeface="Source Sans Pro"/>
              </a:rPr>
              <a:t>Average number of peers seen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Source Sans Pro"/>
              <a:cs typeface="Source Sans Pro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6758214" y="4535714"/>
            <a:ext cx="0" cy="8255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1469571" y="4563115"/>
            <a:ext cx="5279572" cy="1795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028044" y="3817256"/>
            <a:ext cx="2095499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ource Sans Pro"/>
                <a:cs typeface="Source Sans Pro"/>
              </a:rPr>
              <a:t>20% of networks:</a:t>
            </a:r>
          </a:p>
          <a:p>
            <a:r>
              <a:rPr lang="en-US" dirty="0" smtClean="0">
                <a:latin typeface="Source Sans Pro"/>
                <a:cs typeface="Source Sans Pro"/>
              </a:rPr>
              <a:t>5+ local peers</a:t>
            </a:r>
            <a:endParaRPr lang="en-US" dirty="0"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97776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…but it matters when you look</a:t>
            </a:r>
            <a:endParaRPr lang="en-US" dirty="0"/>
          </a:p>
        </p:txBody>
      </p:sp>
      <p:pic>
        <p:nvPicPr>
          <p:cNvPr id="4" name="Content Placeholder 3" descr="globalDiurnal_GB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84" r="-7484"/>
          <a:stretch>
            <a:fillRect/>
          </a:stretch>
        </p:blipFill>
        <p:spPr>
          <a:xfrm>
            <a:off x="722086" y="1296035"/>
            <a:ext cx="7736114" cy="5201808"/>
          </a:xfrm>
        </p:spPr>
      </p:pic>
      <p:sp>
        <p:nvSpPr>
          <p:cNvPr id="5" name="Up-Down Arrow 4"/>
          <p:cNvSpPr/>
          <p:nvPr/>
        </p:nvSpPr>
        <p:spPr bwMode="auto">
          <a:xfrm>
            <a:off x="5415643" y="1630896"/>
            <a:ext cx="580571" cy="2323060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2071" y="3156710"/>
            <a:ext cx="3057071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ource Sans Pro"/>
                <a:cs typeface="Source Sans Pro"/>
              </a:rPr>
              <a:t>150% increase over the day</a:t>
            </a:r>
            <a:endParaRPr lang="en-US" dirty="0">
              <a:latin typeface="Source Sans Pro"/>
              <a:cs typeface="Source Sans Pro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2300227" y="3983047"/>
            <a:ext cx="5319275" cy="1809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908180" y="779295"/>
            <a:ext cx="5728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cs typeface="Source Sans Pro"/>
              </a:rPr>
              <a:t>For instance, in a single network (Virgin UK)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Source Sans Pro"/>
              <a:cs typeface="Source Sans Pro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873760" y="3413760"/>
            <a:ext cx="472437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404040"/>
                </a:solidFill>
                <a:latin typeface="Source Sans Pro"/>
                <a:cs typeface="Source Sans Pro"/>
              </a:rPr>
              <a:t>Normalized number of peers online</a:t>
            </a:r>
            <a:endParaRPr lang="en-US" sz="2400" dirty="0">
              <a:solidFill>
                <a:srgbClr val="404040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515629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Widespread locality, but it matters when you look</a:t>
            </a:r>
            <a:endParaRPr lang="en-US" dirty="0"/>
          </a:p>
        </p:txBody>
      </p:sp>
      <p:pic>
        <p:nvPicPr>
          <p:cNvPr id="4" name="Content Placeholder 3" descr="globalAsnScaled_53185_max_avg_min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22" b="-3022"/>
          <a:stretch>
            <a:fillRect/>
          </a:stretch>
        </p:blipFill>
        <p:spPr>
          <a:xfrm>
            <a:off x="480786" y="788441"/>
            <a:ext cx="8218714" cy="5526313"/>
          </a:xfrm>
        </p:spPr>
      </p:pic>
      <p:sp>
        <p:nvSpPr>
          <p:cNvPr id="5" name="Up-Down Arrow 4"/>
          <p:cNvSpPr/>
          <p:nvPr/>
        </p:nvSpPr>
        <p:spPr bwMode="auto">
          <a:xfrm flipH="1">
            <a:off x="1360714" y="1886857"/>
            <a:ext cx="226785" cy="371928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Up-Down Arrow 6"/>
          <p:cNvSpPr/>
          <p:nvPr/>
        </p:nvSpPr>
        <p:spPr bwMode="auto">
          <a:xfrm flipH="1">
            <a:off x="5914571" y="3764644"/>
            <a:ext cx="317500" cy="605970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5124" y="1408535"/>
            <a:ext cx="3504996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Source Sans Pro"/>
                <a:cs typeface="Source Sans Pro"/>
              </a:rPr>
              <a:t>distance = </a:t>
            </a:r>
            <a:r>
              <a:rPr lang="en-US" dirty="0" smtClean="0">
                <a:latin typeface="Source Sans Pro"/>
                <a:cs typeface="Source Sans Pro"/>
              </a:rPr>
              <a:t>diurnal pattern strength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01229" y="2971799"/>
            <a:ext cx="1861457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ource Sans Pro"/>
                <a:cs typeface="Source Sans Pro"/>
              </a:rPr>
              <a:t>Small networks:</a:t>
            </a:r>
            <a:r>
              <a:rPr lang="en-US" b="1" dirty="0" smtClean="0">
                <a:latin typeface="Source Sans Pro"/>
                <a:cs typeface="Source Sans Pro"/>
              </a:rPr>
              <a:t> larger change</a:t>
            </a:r>
            <a:endParaRPr lang="en-US" b="1" dirty="0">
              <a:latin typeface="Source Sans Pro"/>
              <a:cs typeface="Source Sans Pr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5340" y="3349504"/>
            <a:ext cx="3308177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ource Sans Pro"/>
                <a:cs typeface="Source Sans Pro"/>
              </a:rPr>
              <a:t>Time-of-day plays a larger role where locality is hardest to find!</a:t>
            </a:r>
            <a:endParaRPr lang="en-US" dirty="0">
              <a:latin typeface="Source Sans Pro"/>
              <a:cs typeface="Source Sans Pro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7638143" y="4599214"/>
            <a:ext cx="0" cy="7620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6763852" y="4599214"/>
            <a:ext cx="892436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6758214" y="4575094"/>
            <a:ext cx="0" cy="78037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1469571" y="4592650"/>
            <a:ext cx="5279572" cy="1795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722880" y="4496464"/>
            <a:ext cx="3194259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ource Sans Pro"/>
                <a:cs typeface="Source Sans Pro"/>
              </a:rPr>
              <a:t>At the peak hour, another 30% of networks have 5+ local peers</a:t>
            </a:r>
            <a:endParaRPr lang="en-US" dirty="0">
              <a:latin typeface="Source Sans Pro"/>
              <a:cs typeface="Source Sans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98240" y="5773672"/>
            <a:ext cx="499872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Source Sans Pro"/>
                <a:cs typeface="Source Sans Pro"/>
              </a:rPr>
              <a:t>Locality exists, but can peers find it?</a:t>
            </a:r>
            <a:endParaRPr lang="en-US" sz="2400" i="1" dirty="0"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015809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4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discovery uses random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Trackers</a:t>
            </a:r>
          </a:p>
          <a:p>
            <a:r>
              <a:rPr lang="en-US" dirty="0" smtClean="0"/>
              <a:t>Distributed Hash Table (DHT)</a:t>
            </a:r>
          </a:p>
          <a:p>
            <a:r>
              <a:rPr lang="en-US" dirty="0" smtClean="0"/>
              <a:t>Peer </a:t>
            </a:r>
            <a:r>
              <a:rPr lang="en-US" dirty="0" err="1" smtClean="0"/>
              <a:t>EXchange</a:t>
            </a:r>
            <a:r>
              <a:rPr lang="en-US" dirty="0" smtClean="0"/>
              <a:t> (PEX)</a:t>
            </a:r>
          </a:p>
          <a:p>
            <a:r>
              <a:rPr lang="en-US" i="1" dirty="0" smtClean="0"/>
              <a:t>All use random sampling</a:t>
            </a:r>
            <a:r>
              <a:rPr lang="en-US" dirty="0" smtClean="0"/>
              <a:t>, making it difficult to find locality</a:t>
            </a:r>
          </a:p>
          <a:p>
            <a:endParaRPr lang="en-US" dirty="0"/>
          </a:p>
          <a:p>
            <a:r>
              <a:rPr lang="en-US" dirty="0" smtClean="0"/>
              <a:t>Why focus on trackers?</a:t>
            </a:r>
          </a:p>
          <a:p>
            <a:pPr lvl="1"/>
            <a:r>
              <a:rPr lang="en-US" dirty="0" smtClean="0"/>
              <a:t>DHT, PEX disabled in </a:t>
            </a:r>
            <a:r>
              <a:rPr lang="en-US" dirty="0" err="1" smtClean="0"/>
              <a:t>darknets</a:t>
            </a:r>
            <a:r>
              <a:rPr lang="en-US" dirty="0" smtClean="0"/>
              <a:t>, private torrents</a:t>
            </a:r>
          </a:p>
          <a:p>
            <a:pPr lvl="1"/>
            <a:r>
              <a:rPr lang="en-US" dirty="0" smtClean="0"/>
              <a:t>We turn a key disadvantage of trackers</a:t>
            </a:r>
            <a:r>
              <a:rPr lang="en-US" dirty="0"/>
              <a:t> </a:t>
            </a:r>
            <a:r>
              <a:rPr lang="en-US" dirty="0" smtClean="0"/>
              <a:t>to our benefit!</a:t>
            </a:r>
          </a:p>
          <a:p>
            <a:endParaRPr lang="en-US" dirty="0"/>
          </a:p>
          <a:p>
            <a:r>
              <a:rPr lang="en-US" dirty="0" smtClean="0"/>
              <a:t>If you can’t beat ‘</a:t>
            </a:r>
            <a:r>
              <a:rPr lang="en-US" dirty="0" err="1" smtClean="0"/>
              <a:t>em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Can we work around the limitations of random sampling?</a:t>
            </a:r>
          </a:p>
        </p:txBody>
      </p:sp>
    </p:spTree>
    <p:extLst>
      <p:ext uri="{BB962C8B-B14F-4D97-AF65-F5344CB8AC3E}">
        <p14:creationId xmlns:p14="http://schemas.microsoft.com/office/powerpoint/2010/main" val="62551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is better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for larger sample</a:t>
            </a:r>
          </a:p>
          <a:p>
            <a:pPr lvl="1"/>
            <a:r>
              <a:rPr lang="en-US" dirty="0" smtClean="0"/>
              <a:t>2x increase in peers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Query more frequently</a:t>
            </a:r>
          </a:p>
          <a:p>
            <a:pPr lvl="1"/>
            <a:r>
              <a:rPr lang="en-US" dirty="0" smtClean="0"/>
              <a:t>Trackers did not rate-limit</a:t>
            </a:r>
          </a:p>
          <a:p>
            <a:pPr lvl="1"/>
            <a:r>
              <a:rPr lang="en-US" dirty="0" smtClean="0"/>
              <a:t>Order-of-magnitude increase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Client-side ways to </a:t>
            </a:r>
            <a:br>
              <a:rPr lang="en-US" i="1" dirty="0" smtClean="0"/>
            </a:br>
            <a:r>
              <a:rPr lang="en-US" i="1" dirty="0" smtClean="0"/>
              <a:t>speed peer discovery</a:t>
            </a:r>
          </a:p>
        </p:txBody>
      </p:sp>
      <p:pic>
        <p:nvPicPr>
          <p:cNvPr id="6" name="Picture 5" descr="interval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345" y="3412034"/>
            <a:ext cx="4114798" cy="3146610"/>
          </a:xfrm>
          <a:prstGeom prst="rect">
            <a:avLst/>
          </a:prstGeom>
        </p:spPr>
      </p:pic>
      <p:pic>
        <p:nvPicPr>
          <p:cNvPr id="7" name="Picture 6" descr="tracker_sample_siz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745" y="453559"/>
            <a:ext cx="3953709" cy="306614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 bwMode="auto">
          <a:xfrm>
            <a:off x="6123203" y="1152071"/>
            <a:ext cx="2077357" cy="36285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flipH="1">
            <a:off x="5333989" y="4134755"/>
            <a:ext cx="1034142" cy="36285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035287" y="639900"/>
            <a:ext cx="0" cy="126010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5DEB5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7172236" y="2524950"/>
            <a:ext cx="280801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5DEB5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2866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8" grpId="1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Torrent site diversity works against the user!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orrent li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70" y="1351642"/>
            <a:ext cx="7404340" cy="46717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 descr="Search site lis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81"/>
          <a:stretch/>
        </p:blipFill>
        <p:spPr>
          <a:xfrm>
            <a:off x="598714" y="1016000"/>
            <a:ext cx="4807857" cy="52432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 descr="Tracker lis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642" y="2357616"/>
            <a:ext cx="5660571" cy="24429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616856" y="2755900"/>
            <a:ext cx="5651500" cy="845457"/>
            <a:chOff x="616856" y="2755900"/>
            <a:chExt cx="5651500" cy="845457"/>
          </a:xfrm>
        </p:grpSpPr>
        <p:sp>
          <p:nvSpPr>
            <p:cNvPr id="7" name="Rectangle 6"/>
            <p:cNvSpPr/>
            <p:nvPr/>
          </p:nvSpPr>
          <p:spPr bwMode="auto">
            <a:xfrm>
              <a:off x="616856" y="3238500"/>
              <a:ext cx="1424215" cy="226785"/>
            </a:xfrm>
            <a:prstGeom prst="rect">
              <a:avLst/>
            </a:pr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265713" y="2755900"/>
              <a:ext cx="3002643" cy="845457"/>
            </a:xfrm>
            <a:prstGeom prst="rect">
              <a:avLst/>
            </a:pr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5041" y="3770086"/>
            <a:ext cx="5658758" cy="1090385"/>
            <a:chOff x="615041" y="3770086"/>
            <a:chExt cx="5658758" cy="1090385"/>
          </a:xfrm>
        </p:grpSpPr>
        <p:sp>
          <p:nvSpPr>
            <p:cNvPr id="9" name="Rectangle 8"/>
            <p:cNvSpPr/>
            <p:nvPr/>
          </p:nvSpPr>
          <p:spPr bwMode="auto">
            <a:xfrm>
              <a:off x="615041" y="4633686"/>
              <a:ext cx="1424215" cy="226785"/>
            </a:xfrm>
            <a:prstGeom prst="rect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265714" y="3770086"/>
              <a:ext cx="3008085" cy="983343"/>
            </a:xfrm>
            <a:prstGeom prst="rect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4" name="Straight Connector 13"/>
          <p:cNvCxnSpPr>
            <a:stCxn id="7" idx="3"/>
            <a:endCxn id="8" idx="1"/>
          </p:cNvCxnSpPr>
          <p:nvPr/>
        </p:nvCxnSpPr>
        <p:spPr bwMode="auto">
          <a:xfrm flipV="1">
            <a:off x="2041071" y="3178629"/>
            <a:ext cx="1224642" cy="1732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9" idx="3"/>
            <a:endCxn id="10" idx="1"/>
          </p:cNvCxnSpPr>
          <p:nvPr/>
        </p:nvCxnSpPr>
        <p:spPr bwMode="auto">
          <a:xfrm flipV="1">
            <a:off x="2039256" y="4261758"/>
            <a:ext cx="1226458" cy="4853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524500" y="3265715"/>
            <a:ext cx="3519713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Source Sans Pro"/>
                <a:cs typeface="Source Sans Pro"/>
              </a:rPr>
              <a:t>No overlap</a:t>
            </a:r>
            <a:endParaRPr lang="en-US" dirty="0" smtClean="0">
              <a:latin typeface="Source Sans Pro"/>
              <a:cs typeface="Source Sans Pro"/>
            </a:endParaRPr>
          </a:p>
          <a:p>
            <a:pPr algn="ctr"/>
            <a:r>
              <a:rPr lang="en-US" i="1" dirty="0" err="1" smtClean="0">
                <a:latin typeface="Source Sans Pro"/>
                <a:cs typeface="Source Sans Pro"/>
              </a:rPr>
              <a:t>extratorrent.com</a:t>
            </a:r>
            <a:r>
              <a:rPr lang="en-US" i="1" dirty="0" smtClean="0">
                <a:latin typeface="Source Sans Pro"/>
                <a:cs typeface="Source Sans Pro"/>
              </a:rPr>
              <a:t> </a:t>
            </a:r>
            <a:r>
              <a:rPr lang="en-US" dirty="0" smtClean="0">
                <a:latin typeface="Source Sans Pro"/>
                <a:cs typeface="Source Sans Pro"/>
              </a:rPr>
              <a:t>users cannot find </a:t>
            </a:r>
            <a:r>
              <a:rPr lang="en-US" i="1" dirty="0" err="1" smtClean="0">
                <a:latin typeface="Source Sans Pro"/>
                <a:cs typeface="Source Sans Pro"/>
              </a:rPr>
              <a:t>torrentreactor.net</a:t>
            </a:r>
            <a:r>
              <a:rPr lang="en-US" i="1" dirty="0" smtClean="0">
                <a:latin typeface="Source Sans Pro"/>
                <a:cs typeface="Source Sans Pro"/>
              </a:rPr>
              <a:t> </a:t>
            </a:r>
            <a:r>
              <a:rPr lang="en-US" dirty="0" smtClean="0">
                <a:latin typeface="Source Sans Pro"/>
                <a:cs typeface="Source Sans Pro"/>
              </a:rPr>
              <a:t>peers </a:t>
            </a:r>
            <a:endParaRPr lang="en-US" dirty="0">
              <a:latin typeface="Source Sans Pro"/>
              <a:cs typeface="Source Sans Pr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2807" y="5190702"/>
            <a:ext cx="3376385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ource Sans Pro"/>
                <a:cs typeface="Source Sans Pro"/>
              </a:rPr>
              <a:t>Torrent site choice limits to a subset of trackers and the peer population…</a:t>
            </a:r>
            <a:endParaRPr lang="en-US" sz="2000" dirty="0">
              <a:latin typeface="Source Sans Pro"/>
              <a:cs typeface="Source Sans Pro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80848" y="5984604"/>
            <a:ext cx="3172867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Source Sans Pro"/>
                <a:cs typeface="Source Sans Pro"/>
              </a:rPr>
              <a:t>Solution: use all the trackers!</a:t>
            </a:r>
            <a:endParaRPr lang="en-US" sz="2000" i="1" dirty="0"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797990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1_aqualab01">
  <a:themeElements>
    <a:clrScheme name="1_aqualab01 8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6666FF"/>
      </a:hlink>
      <a:folHlink>
        <a:srgbClr val="5BA2CD"/>
      </a:folHlink>
    </a:clrScheme>
    <a:fontScheme name="1_aqualab01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aqualab01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qualab01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qualab01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qualab01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qualab01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qualab01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qualab01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6666FF"/>
        </a:hlink>
        <a:folHlink>
          <a:srgbClr val="71B7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qualab01 8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6666FF"/>
        </a:hlink>
        <a:folHlink>
          <a:srgbClr val="5BA2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68349</TotalTime>
  <Words>596</Words>
  <Application>Microsoft Macintosh PowerPoint</Application>
  <PresentationFormat>On-screen Show (4:3)</PresentationFormat>
  <Paragraphs>101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1_aqualab01</vt:lpstr>
      <vt:lpstr>The Hidden Locality in Swarms</vt:lpstr>
      <vt:lpstr>Locality in P2P systems</vt:lpstr>
      <vt:lpstr>Widespread locality</vt:lpstr>
      <vt:lpstr>Widespread locality</vt:lpstr>
      <vt:lpstr>…but it matters when you look</vt:lpstr>
      <vt:lpstr>Widespread locality, but it matters when you look</vt:lpstr>
      <vt:lpstr>Peer discovery uses random sampling</vt:lpstr>
      <vt:lpstr>More is better</vt:lpstr>
      <vt:lpstr>Torrent site diversity works against the user!</vt:lpstr>
      <vt:lpstr>Some torrent sites are better than others</vt:lpstr>
      <vt:lpstr>More trackers = access to more of the swarm</vt:lpstr>
      <vt:lpstr>Summary</vt:lpstr>
      <vt:lpstr>Why we are still talking about locality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fabianb</dc:creator>
  <cp:keywords/>
  <dc:description/>
  <cp:lastModifiedBy>John Otto</cp:lastModifiedBy>
  <cp:revision>3202</cp:revision>
  <cp:lastPrinted>2013-04-05T13:04:13Z</cp:lastPrinted>
  <dcterms:created xsi:type="dcterms:W3CDTF">1601-01-01T00:00:00Z</dcterms:created>
  <dcterms:modified xsi:type="dcterms:W3CDTF">2013-09-14T20:41:04Z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